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79" r:id="rId5"/>
    <p:sldId id="259" r:id="rId6"/>
    <p:sldId id="277" r:id="rId7"/>
    <p:sldId id="278" r:id="rId8"/>
    <p:sldId id="265" r:id="rId9"/>
    <p:sldId id="280" r:id="rId10"/>
    <p:sldId id="266" r:id="rId11"/>
    <p:sldId id="282" r:id="rId12"/>
    <p:sldId id="283" r:id="rId13"/>
    <p:sldId id="287" r:id="rId14"/>
    <p:sldId id="284" r:id="rId15"/>
    <p:sldId id="286" r:id="rId16"/>
    <p:sldId id="285" r:id="rId17"/>
    <p:sldId id="288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89"/>
    <p:restoredTop sz="96801" autoAdjust="0"/>
  </p:normalViewPr>
  <p:slideViewPr>
    <p:cSldViewPr>
      <p:cViewPr>
        <p:scale>
          <a:sx n="100" d="100"/>
          <a:sy n="100" d="100"/>
        </p:scale>
        <p:origin x="456" y="8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8D62E0-191E-42FF-A98D-D06FD014851B}" type="datetimeFigureOut">
              <a:rPr lang="en-AU" smtClean="0"/>
              <a:t>26/1/17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09BDE-4FA1-499D-8424-2B54D3E2E22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4247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2307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8737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2908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7766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730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5210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26/01/17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55053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26/01/17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39632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26/01/17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04701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26/01/17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5446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26/01/17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714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26/01/17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09217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26/01/17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11643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26/01/17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06578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26/01/17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79508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26/01/17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77790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26/01/17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10983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51B45-279F-42A8-9B05-CE858E05D9F5}" type="datetimeFigureOut">
              <a:rPr lang="en-NZ" smtClean="0"/>
              <a:t>26/01/17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38376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9.png"/><Relationship Id="rId12" Type="http://schemas.openxmlformats.org/officeDocument/2006/relationships/image" Target="../media/image50.png"/><Relationship Id="rId13" Type="http://schemas.openxmlformats.org/officeDocument/2006/relationships/image" Target="../media/image51.png"/><Relationship Id="rId14" Type="http://schemas.openxmlformats.org/officeDocument/2006/relationships/image" Target="../media/image52.png"/><Relationship Id="rId15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13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12.png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00.png"/><Relationship Id="rId12" Type="http://schemas.openxmlformats.org/officeDocument/2006/relationships/image" Target="../media/image510.png"/><Relationship Id="rId13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0.png"/><Relationship Id="rId3" Type="http://schemas.openxmlformats.org/officeDocument/2006/relationships/image" Target="../media/image420.png"/><Relationship Id="rId4" Type="http://schemas.openxmlformats.org/officeDocument/2006/relationships/image" Target="../media/image430.png"/><Relationship Id="rId5" Type="http://schemas.openxmlformats.org/officeDocument/2006/relationships/image" Target="../media/image440.png"/><Relationship Id="rId6" Type="http://schemas.openxmlformats.org/officeDocument/2006/relationships/image" Target="../media/image450.png"/><Relationship Id="rId7" Type="http://schemas.openxmlformats.org/officeDocument/2006/relationships/image" Target="../media/image460.png"/><Relationship Id="rId8" Type="http://schemas.openxmlformats.org/officeDocument/2006/relationships/image" Target="../media/image470.png"/><Relationship Id="rId9" Type="http://schemas.openxmlformats.org/officeDocument/2006/relationships/image" Target="../media/image480.png"/><Relationship Id="rId10" Type="http://schemas.openxmlformats.org/officeDocument/2006/relationships/image" Target="../media/image49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1.png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0.png"/><Relationship Id="rId12" Type="http://schemas.openxmlformats.org/officeDocument/2006/relationships/image" Target="../media/image500.png"/><Relationship Id="rId13" Type="http://schemas.openxmlformats.org/officeDocument/2006/relationships/image" Target="../media/image61.png"/><Relationship Id="rId14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30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48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20" Type="http://schemas.openxmlformats.org/officeDocument/2006/relationships/image" Target="../media/image39.png"/><Relationship Id="rId21" Type="http://schemas.openxmlformats.org/officeDocument/2006/relationships/image" Target="../media/image40.png"/><Relationship Id="rId10" Type="http://schemas.openxmlformats.org/officeDocument/2006/relationships/image" Target="../media/image29.png"/><Relationship Id="rId11" Type="http://schemas.openxmlformats.org/officeDocument/2006/relationships/image" Target="../media/image30.png"/><Relationship Id="rId12" Type="http://schemas.openxmlformats.org/officeDocument/2006/relationships/image" Target="../media/image31.png"/><Relationship Id="rId13" Type="http://schemas.openxmlformats.org/officeDocument/2006/relationships/image" Target="../media/image32.png"/><Relationship Id="rId14" Type="http://schemas.openxmlformats.org/officeDocument/2006/relationships/image" Target="../media/image33.png"/><Relationship Id="rId15" Type="http://schemas.openxmlformats.org/officeDocument/2006/relationships/image" Target="../media/image34.png"/><Relationship Id="rId16" Type="http://schemas.openxmlformats.org/officeDocument/2006/relationships/image" Target="../media/image35.png"/><Relationship Id="rId17" Type="http://schemas.openxmlformats.org/officeDocument/2006/relationships/image" Target="../media/image36.png"/><Relationship Id="rId18" Type="http://schemas.openxmlformats.org/officeDocument/2006/relationships/image" Target="../media/image37.png"/><Relationship Id="rId19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331640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2339752" y="2204864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latin typeface="Cambria Math"/>
                        </a:rPr>
                        <m:t>𝐴</m:t>
                      </m:r>
                      <m:r>
                        <a:rPr lang="en-NZ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2204864"/>
                <a:ext cx="504056" cy="504056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/>
          <p:cNvSpPr/>
          <p:nvPr/>
        </p:nvSpPr>
        <p:spPr>
          <a:xfrm>
            <a:off x="4499992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8" name="Oval 7"/>
          <p:cNvSpPr/>
          <p:nvPr/>
        </p:nvSpPr>
        <p:spPr>
          <a:xfrm>
            <a:off x="5508104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392531" y="2272226"/>
                <a:ext cx="451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531" y="2272226"/>
                <a:ext cx="451277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552771" y="2267580"/>
                <a:ext cx="4565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771" y="2267580"/>
                <a:ext cx="456599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3491880" y="2204864"/>
            <a:ext cx="75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</a:t>
            </a:r>
            <a:endParaRPr lang="en-NZ" dirty="0"/>
          </a:p>
        </p:txBody>
      </p:sp>
      <p:cxnSp>
        <p:nvCxnSpPr>
          <p:cNvPr id="3" name="Straight Arrow Connector 2"/>
          <p:cNvCxnSpPr>
            <a:stCxn id="4" idx="6"/>
            <a:endCxn id="6" idx="2"/>
          </p:cNvCxnSpPr>
          <p:nvPr/>
        </p:nvCxnSpPr>
        <p:spPr>
          <a:xfrm>
            <a:off x="1835696" y="2456892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846469" y="2456892"/>
            <a:ext cx="498734" cy="4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995936" y="2447600"/>
            <a:ext cx="504056" cy="4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6"/>
            <a:endCxn id="8" idx="2"/>
          </p:cNvCxnSpPr>
          <p:nvPr/>
        </p:nvCxnSpPr>
        <p:spPr>
          <a:xfrm>
            <a:off x="5004048" y="2456892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38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2807804" y="18864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995936" y="55172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123728" y="112474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23528" y="2708920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23528" y="184482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403648" y="3573016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403648" y="4437112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>
            <a:off x="3239852" y="620688"/>
            <a:ext cx="0" cy="5040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4"/>
            <a:endCxn id="10" idx="0"/>
          </p:cNvCxnSpPr>
          <p:nvPr/>
        </p:nvCxnSpPr>
        <p:spPr>
          <a:xfrm flipH="1">
            <a:off x="1439652" y="1556792"/>
            <a:ext cx="180020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4"/>
            <a:endCxn id="9" idx="0"/>
          </p:cNvCxnSpPr>
          <p:nvPr/>
        </p:nvCxnSpPr>
        <p:spPr>
          <a:xfrm>
            <a:off x="1439652" y="2276872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11" idx="0"/>
          </p:cNvCxnSpPr>
          <p:nvPr/>
        </p:nvCxnSpPr>
        <p:spPr>
          <a:xfrm flipH="1">
            <a:off x="2519772" y="1556792"/>
            <a:ext cx="720080" cy="20162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" idx="4"/>
            <a:endCxn id="11" idx="0"/>
          </p:cNvCxnSpPr>
          <p:nvPr/>
        </p:nvCxnSpPr>
        <p:spPr>
          <a:xfrm>
            <a:off x="1439652" y="3140968"/>
            <a:ext cx="108012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4"/>
            <a:endCxn id="12" idx="0"/>
          </p:cNvCxnSpPr>
          <p:nvPr/>
        </p:nvCxnSpPr>
        <p:spPr>
          <a:xfrm>
            <a:off x="2519772" y="4005064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4"/>
            <a:endCxn id="7" idx="0"/>
          </p:cNvCxnSpPr>
          <p:nvPr/>
        </p:nvCxnSpPr>
        <p:spPr>
          <a:xfrm>
            <a:off x="2519772" y="4869160"/>
            <a:ext cx="1908212" cy="6480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4"/>
            <a:endCxn id="7" idx="0"/>
          </p:cNvCxnSpPr>
          <p:nvPr/>
        </p:nvCxnSpPr>
        <p:spPr>
          <a:xfrm>
            <a:off x="3239852" y="1556792"/>
            <a:ext cx="1188132" cy="39604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499992" y="2060848"/>
            <a:ext cx="3744416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sz="1050" dirty="0" smtClean="0"/>
              <a:t>WSC = (V, E) Graph</a:t>
            </a:r>
          </a:p>
          <a:p>
            <a:r>
              <a:rPr lang="nn-NO" sz="1050" dirty="0" smtClean="0"/>
              <a:t>V : ([</a:t>
            </a:r>
            <a:r>
              <a:rPr lang="nn-NO" sz="1050" dirty="0"/>
              <a:t>startNode, serv129936728, serv1584736571, serv961485018, </a:t>
            </a:r>
            <a:r>
              <a:rPr lang="nn-NO" sz="1050" dirty="0" smtClean="0"/>
              <a:t>serv268801194, serv1723601037</a:t>
            </a:r>
            <a:r>
              <a:rPr lang="nn-NO" sz="1050" dirty="0"/>
              <a:t>, endNode</a:t>
            </a:r>
            <a:r>
              <a:rPr lang="nn-NO" sz="1050" dirty="0" smtClean="0"/>
              <a:t>],</a:t>
            </a:r>
          </a:p>
          <a:p>
            <a:endParaRPr lang="nn-NO" sz="1050" dirty="0" smtClean="0"/>
          </a:p>
          <a:p>
            <a:r>
              <a:rPr lang="nn-NO" sz="1050" dirty="0" smtClean="0"/>
              <a:t>E:  (e1, e2. e3. e4, e5, e6, e6, e7, e8, e9) </a:t>
            </a:r>
          </a:p>
          <a:p>
            <a:endParaRPr lang="nn-NO" sz="1050" dirty="0" smtClean="0"/>
          </a:p>
          <a:p>
            <a:r>
              <a:rPr lang="nn-NO" sz="1050" dirty="0" smtClean="0"/>
              <a:t>e1: (</a:t>
            </a:r>
            <a:r>
              <a:rPr lang="nn-NO" sz="1050" dirty="0"/>
              <a:t>startNode,serv129936728</a:t>
            </a:r>
            <a:r>
              <a:rPr lang="nn-NO" sz="1050" dirty="0" smtClean="0"/>
              <a:t>) =  0.5;0.816117</a:t>
            </a:r>
          </a:p>
          <a:p>
            <a:r>
              <a:rPr lang="nn-NO" sz="1050" dirty="0" smtClean="0"/>
              <a:t>e2: (serv129936728,serv1584736571) =  0.833333;0.944444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3: (</a:t>
            </a:r>
            <a:r>
              <a:rPr lang="nn-NO" sz="1050" dirty="0"/>
              <a:t>serv1584736571,serv961485018</a:t>
            </a:r>
            <a:r>
              <a:rPr lang="nn-NO" sz="1050" dirty="0" smtClean="0"/>
              <a:t>) = 0.75;0.949494</a:t>
            </a:r>
          </a:p>
          <a:p>
            <a:r>
              <a:rPr lang="nn-NO" sz="1050" dirty="0" smtClean="0"/>
              <a:t>e4: (</a:t>
            </a:r>
            <a:r>
              <a:rPr lang="nn-NO" sz="1050" dirty="0"/>
              <a:t>serv961485018,serv268801194</a:t>
            </a:r>
            <a:r>
              <a:rPr lang="nn-NO" sz="1050" dirty="0" smtClean="0"/>
              <a:t>) = 0.5;0.888888</a:t>
            </a:r>
          </a:p>
          <a:p>
            <a:r>
              <a:rPr lang="nn-NO" sz="1050" dirty="0"/>
              <a:t>e5: (serv129936728,serv268801194) = </a:t>
            </a:r>
            <a:r>
              <a:rPr lang="nn-NO" sz="1050" dirty="0" smtClean="0"/>
              <a:t>0.5;0.833333</a:t>
            </a:r>
          </a:p>
          <a:p>
            <a:r>
              <a:rPr lang="nn-NO" sz="1050" dirty="0" smtClean="0"/>
              <a:t>e</a:t>
            </a:r>
            <a:r>
              <a:rPr lang="nn-NO" sz="1050" dirty="0"/>
              <a:t>6</a:t>
            </a:r>
            <a:r>
              <a:rPr lang="nn-NO" sz="1050" dirty="0" smtClean="0"/>
              <a:t>: (</a:t>
            </a:r>
            <a:r>
              <a:rPr lang="nn-NO" sz="1050" dirty="0"/>
              <a:t>serv268801194,serv1723601037</a:t>
            </a:r>
            <a:r>
              <a:rPr lang="nn-NO" sz="1050" dirty="0" smtClean="0"/>
              <a:t>) = 0.833333;0.944444</a:t>
            </a:r>
          </a:p>
          <a:p>
            <a:r>
              <a:rPr lang="nn-NO" sz="1050" dirty="0"/>
              <a:t>e7: (serv1723601037,endNode) = </a:t>
            </a:r>
            <a:r>
              <a:rPr lang="nn-NO" sz="1050" dirty="0" smtClean="0"/>
              <a:t>0.5;0.851851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8: (</a:t>
            </a:r>
            <a:r>
              <a:rPr lang="nn-NO" sz="1050" dirty="0"/>
              <a:t>serv129936728,endNode</a:t>
            </a:r>
            <a:r>
              <a:rPr lang="nn-NO" sz="1050" dirty="0" smtClean="0"/>
              <a:t>) = 1.0;1.0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15816" y="62954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1979712" y="141277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1115616" y="227687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1331640" y="32849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2123728" y="4026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e6</a:t>
            </a:r>
            <a:endParaRPr lang="en-NZ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771800" y="251438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e5</a:t>
            </a:r>
            <a:endParaRPr lang="en-NZ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3779912" y="337847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e8</a:t>
            </a:r>
            <a:endParaRPr lang="en-NZ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3059832" y="50851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e7</a:t>
            </a:r>
            <a:endParaRPr lang="en-NZ" sz="1600" dirty="0"/>
          </a:p>
        </p:txBody>
      </p:sp>
      <p:sp>
        <p:nvSpPr>
          <p:cNvPr id="36" name="Rectangle 35"/>
          <p:cNvSpPr/>
          <p:nvPr/>
        </p:nvSpPr>
        <p:spPr>
          <a:xfrm>
            <a:off x="2956734" y="260648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2610683" y="1196752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serv129936728</a:t>
            </a:r>
            <a:endParaRPr lang="nn-NO" sz="1400" dirty="0"/>
          </a:p>
        </p:txBody>
      </p:sp>
      <p:sp>
        <p:nvSpPr>
          <p:cNvPr id="38" name="Rectangle 37"/>
          <p:cNvSpPr/>
          <p:nvPr/>
        </p:nvSpPr>
        <p:spPr>
          <a:xfrm>
            <a:off x="755576" y="1897087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serv1584736571</a:t>
            </a:r>
            <a:endParaRPr lang="nn-NO" sz="1400" dirty="0"/>
          </a:p>
        </p:txBody>
      </p:sp>
      <p:sp>
        <p:nvSpPr>
          <p:cNvPr id="39" name="Rectangle 38"/>
          <p:cNvSpPr/>
          <p:nvPr/>
        </p:nvSpPr>
        <p:spPr>
          <a:xfrm>
            <a:off x="755576" y="2761183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serv961485018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907704" y="3645024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serv268801194</a:t>
            </a:r>
            <a:endParaRPr lang="nn-NO" sz="1400" dirty="0"/>
          </a:p>
        </p:txBody>
      </p:sp>
      <p:sp>
        <p:nvSpPr>
          <p:cNvPr id="44" name="Rectangle 43"/>
          <p:cNvSpPr/>
          <p:nvPr/>
        </p:nvSpPr>
        <p:spPr>
          <a:xfrm>
            <a:off x="1907704" y="4509120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serv1723601037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233448" y="56002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</p:spTree>
    <p:extLst>
      <p:ext uri="{BB962C8B-B14F-4D97-AF65-F5344CB8AC3E}">
        <p14:creationId xmlns:p14="http://schemas.microsoft.com/office/powerpoint/2010/main" val="1170338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4932040" y="-9939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427984" y="37170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241629" y="1196752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1934509" y="332656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1934509" y="1628800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5116974" y="-27384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1259632" y="124091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4665496" y="38000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532111" y="620688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567719" y="69269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1255912" y="332656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-432952" y="1268760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-432952" y="1316983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3167448" y="836712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3167448" y="9087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4355976" y="1268760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4423005" y="1340768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7039636" y="781678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7039636" y="853686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3844627" y="332656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5024161" y="332656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5364088" y="332656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69324" y="1052736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5580112" y="263691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5580112" y="266622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5477956" y="836712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5491067" y="890551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serv739257675</a:t>
            </a:r>
            <a:endParaRPr lang="nn-NO" sz="1400" dirty="0"/>
          </a:p>
        </p:txBody>
      </p:sp>
      <p:sp>
        <p:nvSpPr>
          <p:cNvPr id="98" name="Oval 97"/>
          <p:cNvSpPr/>
          <p:nvPr/>
        </p:nvSpPr>
        <p:spPr>
          <a:xfrm>
            <a:off x="4194924" y="2204864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4266932" y="227687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/>
              <a:t>serv878122141</a:t>
            </a:r>
            <a:endParaRPr lang="nn-NO" sz="1400" dirty="0"/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6282388" y="1213726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5364088" y="332656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4887518" y="1700808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4887518" y="1268760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3844627" y="1268760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4211960" y="2924944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4247568" y="299695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serv947554374</a:t>
            </a:r>
            <a:endParaRPr lang="nn-NO" sz="1400" dirty="0"/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4860032" y="3068960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4886354" y="2636912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4860032" y="3356992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69324" y="1700808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4968440" y="4283223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4464384" y="8099647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1278029" y="5579367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1970909" y="4715271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1970909" y="6011415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5153374" y="4355231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1296032" y="5623533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4701896" y="8182688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568511" y="5003303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604119" y="5075311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1292312" y="4715271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-396552" y="5651375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-396552" y="56995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3203848" y="5219327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3203848" y="529133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4392376" y="5651375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4459405" y="5723383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6895620" y="5579367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6895620" y="5651375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3881027" y="4715271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5060561" y="4715271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305724" y="5435351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5616512" y="6947519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5616512" y="697683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5514356" y="5219327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5527467" y="5273166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serv46573851</a:t>
            </a:r>
            <a:endParaRPr lang="nn-NO" sz="1400" dirty="0">
              <a:solidFill>
                <a:srgbClr val="FF0000"/>
              </a:solidFill>
            </a:endParaRPr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4231324" y="6587479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4303332" y="6659487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serv185438317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5400488" y="4715271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4923918" y="6083423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4923918" y="5651375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3881027" y="5651375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4248359" y="7307559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4283968" y="7379567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serv1640238160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4922754" y="7019527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4896432" y="7739607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305724" y="6083423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5400488" y="4715271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6318788" y="6011415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  <a:endCxn id="263" idx="0"/>
          </p:cNvCxnSpPr>
          <p:nvPr/>
        </p:nvCxnSpPr>
        <p:spPr>
          <a:xfrm flipH="1">
            <a:off x="4896432" y="7379567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5381307" y="4585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1" name="TextBox 320"/>
          <p:cNvSpPr txBox="1"/>
          <p:nvPr/>
        </p:nvSpPr>
        <p:spPr>
          <a:xfrm>
            <a:off x="5488674" y="1586765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2" name="TextBox 321"/>
          <p:cNvSpPr txBox="1"/>
          <p:nvPr/>
        </p:nvSpPr>
        <p:spPr>
          <a:xfrm>
            <a:off x="4936111" y="2596325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3" name="TextBox 322"/>
          <p:cNvSpPr txBox="1"/>
          <p:nvPr/>
        </p:nvSpPr>
        <p:spPr>
          <a:xfrm>
            <a:off x="4844537" y="334059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24" name="TextBox 323"/>
          <p:cNvSpPr txBox="1"/>
          <p:nvPr/>
        </p:nvSpPr>
        <p:spPr>
          <a:xfrm>
            <a:off x="5477956" y="487151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5" name="TextBox 324"/>
          <p:cNvSpPr txBox="1"/>
          <p:nvPr/>
        </p:nvSpPr>
        <p:spPr>
          <a:xfrm>
            <a:off x="5534642" y="599690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4927210" y="69887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7" name="TextBox 326"/>
          <p:cNvSpPr txBox="1"/>
          <p:nvPr/>
        </p:nvSpPr>
        <p:spPr>
          <a:xfrm>
            <a:off x="4886354" y="771986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100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6673019" y="4725144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168963" y="854156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982608" y="6021288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3675488" y="5157192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3675488" y="6453336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857953" y="479715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3000611" y="60654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6406475" y="8624609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2273090" y="5445224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308698" y="551723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2996891" y="5157192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1308027" y="6093296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308027" y="6141519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4908427" y="5661248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908427" y="573325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6096955" y="6093296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163984" y="616530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8780615" y="5606214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780615" y="567822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5585606" y="5157192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6765140" y="5157192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7105067" y="5157192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010303" y="5877272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7321091" y="7461448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7321091" y="749076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7218935" y="5661248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232046" y="5715087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serv739257675</a:t>
            </a:r>
            <a:endParaRPr lang="nn-NO" sz="1400" dirty="0">
              <a:solidFill>
                <a:srgbClr val="FF0000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5935903" y="7029400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007911" y="7101408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>
                <a:solidFill>
                  <a:srgbClr val="FF0000"/>
                </a:solidFill>
              </a:rPr>
              <a:t>serv878122141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8023367" y="6038262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7105067" y="5157192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6628497" y="6525344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6628497" y="6093296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5585606" y="6093296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5952939" y="7749480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988547" y="7821488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serv947554374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6601011" y="7893496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6627333" y="7461448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6601011" y="8181528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010303" y="6525344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6673019" y="-8709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6199741" y="372072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2982608" y="1209054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3675488" y="344958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3675488" y="1641102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6857953" y="-1508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3000611" y="12532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6406475" y="3768186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2273090" y="632990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2308698" y="7049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2996891" y="344958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1308027" y="128106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1308027" y="132928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4908427" y="849014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4908427" y="9210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6096955" y="1281062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6163984" y="135307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8600199" y="1209054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8600199" y="128106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5585606" y="344958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6765140" y="344958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2010303" y="1065038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7321091" y="2577206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7321091" y="26065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7218935" y="849014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7232046" y="902853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serv46573851</a:t>
            </a:r>
            <a:endParaRPr lang="nn-NO" sz="1400" dirty="0"/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5935903" y="2217166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6007911" y="2289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serv185438317</a:t>
            </a:r>
            <a:endParaRPr lang="nn-NO" sz="1400" dirty="0"/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7105067" y="344958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6628497" y="1713110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6628497" y="1281062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5585606" y="1281062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5952938" y="2937246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5988547" y="30092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serv1640238160</a:t>
            </a:r>
            <a:endParaRPr lang="nn-NO" sz="1400" dirty="0"/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6627333" y="2649214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6601011" y="3369294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2010303" y="1713110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7105067" y="344958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8023367" y="1641102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</p:cNvCxnSpPr>
          <p:nvPr/>
        </p:nvCxnSpPr>
        <p:spPr>
          <a:xfrm flipH="1">
            <a:off x="6601011" y="3009254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7122286" y="5283039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7229653" y="641130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6677090" y="742086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6585516" y="816513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7182535" y="5012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5" name="TextBox 324"/>
          <p:cNvSpPr txBox="1"/>
          <p:nvPr/>
        </p:nvSpPr>
        <p:spPr>
          <a:xfrm>
            <a:off x="7239221" y="162658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6" name="TextBox 325"/>
          <p:cNvSpPr txBox="1"/>
          <p:nvPr/>
        </p:nvSpPr>
        <p:spPr>
          <a:xfrm>
            <a:off x="6631789" y="2618437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7" name="TextBox 326"/>
          <p:cNvSpPr txBox="1"/>
          <p:nvPr/>
        </p:nvSpPr>
        <p:spPr>
          <a:xfrm>
            <a:off x="6590933" y="3349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307835" y="-55732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(1)</a:t>
            </a:r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1307835" y="4204695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9596716" y="-24374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(3)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2" name="Table 10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3528570"/>
                  </p:ext>
                </p:extLst>
              </p:nvPr>
            </p:nvGraphicFramePr>
            <p:xfrm>
              <a:off x="10708182" y="51478"/>
              <a:ext cx="4719409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26045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𝑊𝐺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𝑄𝑜𝑆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2" name="Table 10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3528570"/>
                  </p:ext>
                </p:extLst>
              </p:nvPr>
            </p:nvGraphicFramePr>
            <p:xfrm>
              <a:off x="10708182" y="51478"/>
              <a:ext cx="4719409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26045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58" t="-57377" r="-411184" b="-36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8077" t="-114754" r="-300641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8077" t="-214754" r="-300641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58" t="-158678" r="-411184" b="-2644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8077" t="-320000" r="-300641" b="-63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8077" t="-413115" r="-300641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58" t="-256557" r="-411184" b="-1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8077" t="-513115" r="-30064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8077" t="-613115" r="-300641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58" t="-356557" r="-411184" b="-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8077" t="-713115" r="-300641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8077" t="-813115" r="-30064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58" t="-913115" r="-4111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8077" t="-913115" r="-30064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/>
              <p:cNvSpPr/>
              <p:nvPr/>
            </p:nvSpPr>
            <p:spPr>
              <a:xfrm>
                <a:off x="11758725" y="5216403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2113572083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4" name="Rectangle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8725" y="5216403"/>
                <a:ext cx="1774845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/>
              <p:cNvSpPr/>
              <p:nvPr/>
            </p:nvSpPr>
            <p:spPr>
              <a:xfrm>
                <a:off x="10763069" y="6188511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865430433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6" name="Rectangle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3069" y="6188511"/>
                <a:ext cx="1657826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/>
              <p:cNvSpPr/>
              <p:nvPr/>
            </p:nvSpPr>
            <p:spPr>
              <a:xfrm>
                <a:off x="12950606" y="6188511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933224122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7" name="Rectangle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0606" y="6188511"/>
                <a:ext cx="1657826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/>
              <p:cNvSpPr/>
              <p:nvPr/>
            </p:nvSpPr>
            <p:spPr>
              <a:xfrm>
                <a:off x="10454300" y="7160619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FF0000"/>
                          </a:solidFill>
                        </a:rPr>
                        <m:t>103314376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8" name="Rectangle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4300" y="7160619"/>
                <a:ext cx="1657826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/>
              <p:cNvSpPr/>
              <p:nvPr/>
            </p:nvSpPr>
            <p:spPr>
              <a:xfrm>
                <a:off x="12950606" y="7061899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1277108237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9" name="Rectangle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0606" y="7061899"/>
                <a:ext cx="1774845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ctangle 110"/>
              <p:cNvSpPr/>
              <p:nvPr/>
            </p:nvSpPr>
            <p:spPr>
              <a:xfrm>
                <a:off x="12977055" y="7935287"/>
                <a:ext cx="17219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Con</m:t>
                    </m:r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FF0000"/>
                        </a:solidFill>
                      </a:rPr>
                      <m:t>037585</m:t>
                    </m:r>
                  </m:oMath>
                </a14:m>
                <a:r>
                  <a:rPr lang="en-NZ" dirty="0" smtClean="0">
                    <a:solidFill>
                      <a:srgbClr val="FF0000"/>
                    </a:solidFill>
                  </a:rPr>
                  <a:t>750</a:t>
                </a:r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1" name="Rectangle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7055" y="7935287"/>
                <a:ext cx="1721946" cy="369332"/>
              </a:xfrm>
              <a:prstGeom prst="rect">
                <a:avLst/>
              </a:prstGeom>
              <a:blipFill rotWithShape="0">
                <a:blip r:embed="rId9"/>
                <a:stretch>
                  <a:fillRect t="-10000" r="-212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Rectangle 114"/>
              <p:cNvSpPr/>
              <p:nvPr/>
            </p:nvSpPr>
            <p:spPr>
              <a:xfrm>
                <a:off x="11758725" y="4051554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1140910860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5" name="Rectangle 1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8725" y="4051554"/>
                <a:ext cx="1774845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Oval 116"/>
          <p:cNvSpPr/>
          <p:nvPr/>
        </p:nvSpPr>
        <p:spPr>
          <a:xfrm>
            <a:off x="12636441" y="4568331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19" name="Oval 118"/>
          <p:cNvSpPr/>
          <p:nvPr/>
        </p:nvSpPr>
        <p:spPr>
          <a:xfrm>
            <a:off x="12635277" y="4761495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21" name="Oval 120"/>
          <p:cNvSpPr/>
          <p:nvPr/>
        </p:nvSpPr>
        <p:spPr>
          <a:xfrm>
            <a:off x="12635277" y="4946587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cxnSp>
        <p:nvCxnSpPr>
          <p:cNvPr id="123" name="Straight Connector 122"/>
          <p:cNvCxnSpPr>
            <a:stCxn id="115" idx="2"/>
            <a:endCxn id="130" idx="0"/>
          </p:cNvCxnSpPr>
          <p:nvPr/>
        </p:nvCxnSpPr>
        <p:spPr>
          <a:xfrm flipH="1">
            <a:off x="11591982" y="5585735"/>
            <a:ext cx="1054166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130" idx="2"/>
            <a:endCxn id="132" idx="0"/>
          </p:cNvCxnSpPr>
          <p:nvPr/>
        </p:nvCxnSpPr>
        <p:spPr>
          <a:xfrm flipH="1">
            <a:off x="11283213" y="6557843"/>
            <a:ext cx="308769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15" idx="2"/>
            <a:endCxn id="131" idx="0"/>
          </p:cNvCxnSpPr>
          <p:nvPr/>
        </p:nvCxnSpPr>
        <p:spPr>
          <a:xfrm>
            <a:off x="12646148" y="5585735"/>
            <a:ext cx="1133371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131" idx="2"/>
            <a:endCxn id="133" idx="0"/>
          </p:cNvCxnSpPr>
          <p:nvPr/>
        </p:nvCxnSpPr>
        <p:spPr>
          <a:xfrm>
            <a:off x="13779519" y="6557843"/>
            <a:ext cx="58510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stCxn id="133" idx="2"/>
            <a:endCxn id="134" idx="0"/>
          </p:cNvCxnSpPr>
          <p:nvPr/>
        </p:nvCxnSpPr>
        <p:spPr>
          <a:xfrm flipH="1">
            <a:off x="13838028" y="7431231"/>
            <a:ext cx="1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/>
              <p:cNvSpPr/>
              <p:nvPr/>
            </p:nvSpPr>
            <p:spPr>
              <a:xfrm>
                <a:off x="13354795" y="8820308"/>
                <a:ext cx="18646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i="1">
                          <a:latin typeface="Cambria Math"/>
                        </a:rPr>
                        <m:t>1</m:t>
                      </m:r>
                      <m:r>
                        <a:rPr lang="en-US" i="1">
                          <a:latin typeface="Cambria Math" charset="0"/>
                        </a:rPr>
                        <m:t>947554374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28" name="Rectangle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4795" y="8820308"/>
                <a:ext cx="1864613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ctangle 128"/>
              <p:cNvSpPr/>
              <p:nvPr/>
            </p:nvSpPr>
            <p:spPr>
              <a:xfrm>
                <a:off x="9900592" y="8027360"/>
                <a:ext cx="19159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b="0" i="1" smtClean="0">
                          <a:latin typeface="Cambria Math" charset="0"/>
                        </a:rPr>
                        <m:t>1640238160 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29" name="Rectangle 1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0592" y="8027360"/>
                <a:ext cx="1915909" cy="369332"/>
              </a:xfrm>
              <a:prstGeom prst="rect">
                <a:avLst/>
              </a:prstGeom>
              <a:blipFill rotWithShape="0">
                <a:blip r:embed="rId12"/>
                <a:stretch>
                  <a:fillRect t="-98333" b="-1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ctangle 129"/>
              <p:cNvSpPr/>
              <p:nvPr/>
            </p:nvSpPr>
            <p:spPr>
              <a:xfrm>
                <a:off x="9947011" y="7750621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795998200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0" name="Rectangle 1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7011" y="7750621"/>
                <a:ext cx="2072234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Rectangle 130"/>
              <p:cNvSpPr/>
              <p:nvPr/>
            </p:nvSpPr>
            <p:spPr>
              <a:xfrm>
                <a:off x="13355357" y="8594675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582785907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1" name="Rectangle 1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5357" y="8594675"/>
                <a:ext cx="2072234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2" name="Straight Arrow Connector 131"/>
          <p:cNvCxnSpPr>
            <a:endCxn id="132" idx="2"/>
          </p:cNvCxnSpPr>
          <p:nvPr/>
        </p:nvCxnSpPr>
        <p:spPr>
          <a:xfrm flipV="1">
            <a:off x="10983128" y="7529951"/>
            <a:ext cx="300085" cy="220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endCxn id="134" idx="2"/>
          </p:cNvCxnSpPr>
          <p:nvPr/>
        </p:nvCxnSpPr>
        <p:spPr>
          <a:xfrm flipH="1" flipV="1">
            <a:off x="13838028" y="8304619"/>
            <a:ext cx="553446" cy="29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Rectangle 133"/>
              <p:cNvSpPr/>
              <p:nvPr/>
            </p:nvSpPr>
            <p:spPr>
              <a:xfrm>
                <a:off x="13212833" y="5634513"/>
                <a:ext cx="20065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658772240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4" name="Rectangle 1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2833" y="5634513"/>
                <a:ext cx="2006575" cy="36933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5" name="Straight Arrow Connector 134"/>
          <p:cNvCxnSpPr>
            <a:endCxn id="115" idx="3"/>
          </p:cNvCxnSpPr>
          <p:nvPr/>
        </p:nvCxnSpPr>
        <p:spPr>
          <a:xfrm flipH="1" flipV="1">
            <a:off x="13533570" y="5401069"/>
            <a:ext cx="682551" cy="233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9596716" y="4273170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59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6673019" y="4293096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168963" y="810952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982608" y="5589240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3675488" y="4725144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3675488" y="6021288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857953" y="4365104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3000611" y="563340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6406475" y="8192561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2273090" y="5013176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308698" y="508518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2996891" y="4725144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1308027" y="5661248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308027" y="5709471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4908427" y="5229200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908427" y="530120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6096955" y="5661248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163984" y="5733256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8780615" y="5174166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780615" y="5246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5585606" y="4725144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6765140" y="4725144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7105067" y="4725144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010303" y="5445224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7321091" y="7029400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7321091" y="705871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7218935" y="5229200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232046" y="5283039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serv739257675</a:t>
            </a:r>
            <a:endParaRPr lang="nn-NO" sz="1400" dirty="0">
              <a:solidFill>
                <a:srgbClr val="FF0000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5935903" y="6597352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007911" y="666936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>
                <a:solidFill>
                  <a:srgbClr val="FF0000"/>
                </a:solidFill>
              </a:rPr>
              <a:t>serv878122141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8023367" y="5606214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7105067" y="4725144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6628497" y="6093296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6628497" y="5661248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5585606" y="5661248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5952939" y="7317432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988547" y="738944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serv947554374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6601011" y="7461448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6627333" y="7029400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6601011" y="7749480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010303" y="6093296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6673019" y="-8709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6199741" y="372072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2982608" y="1209054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3675488" y="344958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3675488" y="1641102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6857953" y="-1508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3000611" y="12532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6406475" y="3768186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2273090" y="632990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2308698" y="7049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2996891" y="344958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1308027" y="128106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1308027" y="132928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4908427" y="849014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4908427" y="9210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6096955" y="1281062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6163984" y="135307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8600199" y="1209054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8600199" y="128106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5585606" y="344958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6765140" y="344958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2010303" y="1065038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7321091" y="2577206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7321091" y="26065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7218935" y="849014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7232046" y="902853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serv46573851</a:t>
            </a:r>
            <a:endParaRPr lang="nn-NO" sz="1400" dirty="0"/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5935903" y="2217166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6007911" y="2289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serv185438317</a:t>
            </a:r>
            <a:endParaRPr lang="nn-NO" sz="1400" dirty="0"/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7105067" y="344958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6628497" y="1713110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6628497" y="1281062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5585606" y="1281062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5952938" y="2937246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5988547" y="30092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serv1640238160</a:t>
            </a:r>
            <a:endParaRPr lang="nn-NO" sz="1400" dirty="0"/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6627333" y="2649214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6601011" y="3369294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2010303" y="1713110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7105067" y="344958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8023367" y="1641102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</p:cNvCxnSpPr>
          <p:nvPr/>
        </p:nvCxnSpPr>
        <p:spPr>
          <a:xfrm flipH="1">
            <a:off x="6601011" y="3009254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7122286" y="485099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7229653" y="597925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6677090" y="698881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6585516" y="773308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7182535" y="5012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5" name="TextBox 324"/>
          <p:cNvSpPr txBox="1"/>
          <p:nvPr/>
        </p:nvSpPr>
        <p:spPr>
          <a:xfrm>
            <a:off x="7239221" y="162658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6" name="TextBox 325"/>
          <p:cNvSpPr txBox="1"/>
          <p:nvPr/>
        </p:nvSpPr>
        <p:spPr>
          <a:xfrm>
            <a:off x="6631789" y="2618437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7" name="TextBox 326"/>
          <p:cNvSpPr txBox="1"/>
          <p:nvPr/>
        </p:nvSpPr>
        <p:spPr>
          <a:xfrm>
            <a:off x="6590933" y="3349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307835" y="-55732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(1)</a:t>
            </a:r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1307836" y="4324454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9900592" y="-40585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(3)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2" name="Table 10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0093795" y="400755"/>
              <a:ext cx="4741705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48341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𝑊𝐺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𝑄𝑜𝑆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2" name="Table 10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1477053"/>
                  </p:ext>
                </p:extLst>
              </p:nvPr>
            </p:nvGraphicFramePr>
            <p:xfrm>
              <a:off x="10093795" y="400755"/>
              <a:ext cx="4741705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48341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57377" r="-400641" b="-36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114754" r="-300641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214754" r="-300641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158678" r="-400641" b="-2644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320000" r="-300641" b="-63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413115" r="-300641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256557" r="-400641" b="-1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513115" r="-30064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613115" r="-300641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356557" r="-400641" b="-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713115" r="-300641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813115" r="-30064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913115" r="-40064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913115" r="-30064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75050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823240" y="980728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2113572083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240" y="980728"/>
                <a:ext cx="1774845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827584" y="1952836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865430433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1952836"/>
                <a:ext cx="1657826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3015121" y="1952836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933224122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121" y="1952836"/>
                <a:ext cx="1657826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518815" y="2924944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FF0000"/>
                          </a:solidFill>
                        </a:rPr>
                        <m:t>103314376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15" y="2924944"/>
                <a:ext cx="1657826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3015121" y="2826224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1277108237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121" y="2826224"/>
                <a:ext cx="1774845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041570" y="3699612"/>
                <a:ext cx="17219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Con</m:t>
                    </m:r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FF0000"/>
                        </a:solidFill>
                      </a:rPr>
                      <m:t>037585</m:t>
                    </m:r>
                  </m:oMath>
                </a14:m>
                <a:r>
                  <a:rPr lang="en-NZ" dirty="0" smtClean="0">
                    <a:solidFill>
                      <a:srgbClr val="FF0000"/>
                    </a:solidFill>
                  </a:rPr>
                  <a:t>750</a:t>
                </a:r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570" y="3699612"/>
                <a:ext cx="1721946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10000" r="-212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1823240" y="-184121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1140910860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240" y="-184121"/>
                <a:ext cx="1774845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/>
          <p:cNvSpPr/>
          <p:nvPr/>
        </p:nvSpPr>
        <p:spPr>
          <a:xfrm>
            <a:off x="2700956" y="332656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7" name="Oval 26"/>
          <p:cNvSpPr/>
          <p:nvPr/>
        </p:nvSpPr>
        <p:spPr>
          <a:xfrm>
            <a:off x="2699792" y="525820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8" name="Oval 27"/>
          <p:cNvSpPr/>
          <p:nvPr/>
        </p:nvSpPr>
        <p:spPr>
          <a:xfrm>
            <a:off x="2699792" y="710912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cxnSp>
        <p:nvCxnSpPr>
          <p:cNvPr id="48" name="Straight Connector 47"/>
          <p:cNvCxnSpPr>
            <a:stCxn id="8" idx="2"/>
            <a:endCxn id="19" idx="0"/>
          </p:cNvCxnSpPr>
          <p:nvPr/>
        </p:nvCxnSpPr>
        <p:spPr>
          <a:xfrm flipH="1">
            <a:off x="1656497" y="1350060"/>
            <a:ext cx="1054166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9" idx="2"/>
            <a:endCxn id="21" idx="0"/>
          </p:cNvCxnSpPr>
          <p:nvPr/>
        </p:nvCxnSpPr>
        <p:spPr>
          <a:xfrm flipH="1">
            <a:off x="1347728" y="2322168"/>
            <a:ext cx="308769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" idx="2"/>
            <a:endCxn id="20" idx="0"/>
          </p:cNvCxnSpPr>
          <p:nvPr/>
        </p:nvCxnSpPr>
        <p:spPr>
          <a:xfrm>
            <a:off x="2710663" y="1350060"/>
            <a:ext cx="1133371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20" idx="2"/>
            <a:endCxn id="22" idx="0"/>
          </p:cNvCxnSpPr>
          <p:nvPr/>
        </p:nvCxnSpPr>
        <p:spPr>
          <a:xfrm>
            <a:off x="3844034" y="2322168"/>
            <a:ext cx="58510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2" idx="2"/>
            <a:endCxn id="23" idx="0"/>
          </p:cNvCxnSpPr>
          <p:nvPr/>
        </p:nvCxnSpPr>
        <p:spPr>
          <a:xfrm flipH="1">
            <a:off x="3902543" y="3195556"/>
            <a:ext cx="1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3419310" y="4584633"/>
                <a:ext cx="18646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i="1">
                          <a:latin typeface="Cambria Math"/>
                        </a:rPr>
                        <m:t>1</m:t>
                      </m:r>
                      <m:r>
                        <a:rPr lang="en-US" i="1">
                          <a:latin typeface="Cambria Math" charset="0"/>
                        </a:rPr>
                        <m:t>947554374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310" y="4584633"/>
                <a:ext cx="1864613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-34893" y="3745730"/>
                <a:ext cx="19159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b="0" i="1" smtClean="0">
                          <a:latin typeface="Cambria Math" charset="0"/>
                        </a:rPr>
                        <m:t>1640238160 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4893" y="3745730"/>
                <a:ext cx="1915909" cy="369332"/>
              </a:xfrm>
              <a:prstGeom prst="rect">
                <a:avLst/>
              </a:prstGeom>
              <a:blipFill rotWithShape="0">
                <a:blip r:embed="rId10"/>
                <a:stretch>
                  <a:fillRect t="-95082" b="-1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11526" y="3514946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795998200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6" y="3514946"/>
                <a:ext cx="2072234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3419872" y="4359000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582785907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4359000"/>
                <a:ext cx="2072234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/>
          <p:cNvCxnSpPr>
            <a:stCxn id="70" idx="0"/>
            <a:endCxn id="21" idx="2"/>
          </p:cNvCxnSpPr>
          <p:nvPr/>
        </p:nvCxnSpPr>
        <p:spPr>
          <a:xfrm flipV="1">
            <a:off x="1047643" y="3294276"/>
            <a:ext cx="300085" cy="220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71" idx="0"/>
            <a:endCxn id="23" idx="2"/>
          </p:cNvCxnSpPr>
          <p:nvPr/>
        </p:nvCxnSpPr>
        <p:spPr>
          <a:xfrm flipH="1" flipV="1">
            <a:off x="3902543" y="4068944"/>
            <a:ext cx="553446" cy="29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3277348" y="1398838"/>
                <a:ext cx="20065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658772240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348" y="1398838"/>
                <a:ext cx="2006575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Arrow Connector 79"/>
          <p:cNvCxnSpPr>
            <a:stCxn id="78" idx="0"/>
            <a:endCxn id="8" idx="3"/>
          </p:cNvCxnSpPr>
          <p:nvPr/>
        </p:nvCxnSpPr>
        <p:spPr>
          <a:xfrm flipH="1" flipV="1">
            <a:off x="3598085" y="1165394"/>
            <a:ext cx="682551" cy="233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357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5653136" y="980728"/>
            <a:ext cx="9939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 Please add the following required packages to your document preamble:% \</a:t>
            </a:r>
            <a:r>
              <a:rPr lang="en-US" dirty="0" err="1"/>
              <a:t>usepackage</a:t>
            </a:r>
            <a:r>
              <a:rPr lang="en-US" dirty="0"/>
              <a:t>{</a:t>
            </a:r>
            <a:r>
              <a:rPr lang="en-US" dirty="0" err="1"/>
              <a:t>multirow</a:t>
            </a:r>
            <a:r>
              <a:rPr lang="en-US" dirty="0"/>
              <a:t>}\begin{table}[]\centering\caption{Comparison of Composition Weighted Graphs}\label{</a:t>
            </a:r>
            <a:r>
              <a:rPr lang="en-US" dirty="0" err="1"/>
              <a:t>comparisontaxonomy</a:t>
            </a:r>
            <a:r>
              <a:rPr lang="en-US" dirty="0"/>
              <a:t>}\begin{tabular}{</a:t>
            </a:r>
            <a:r>
              <a:rPr lang="en-US" dirty="0" err="1"/>
              <a:t>l|l|l|l|l</a:t>
            </a:r>
            <a:r>
              <a:rPr lang="en-US" dirty="0"/>
              <a:t>}\</a:t>
            </a:r>
            <a:r>
              <a:rPr lang="en-US" dirty="0" err="1"/>
              <a:t>hline</a:t>
            </a:r>
            <a:r>
              <a:rPr lang="en-US" dirty="0"/>
              <a:t>\multicolumn{2}{l|}{\</a:t>
            </a:r>
            <a:r>
              <a:rPr lang="en-US" dirty="0" err="1"/>
              <a:t>shortstack</a:t>
            </a:r>
            <a:r>
              <a:rPr lang="en-US" dirty="0"/>
              <a:t>{Quality \\ Criteria}} &amp; WG $(1)$ &amp; WG $(2)$ &amp;  $\Delta Q$\\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{2}{*}{e1} &amp;$q(e_{</a:t>
            </a:r>
            <a:r>
              <a:rPr lang="en-US" dirty="0" err="1"/>
              <a:t>mt</a:t>
            </a:r>
            <a:r>
              <a:rPr lang="en-US" dirty="0"/>
              <a:t>})$   &amp;1        &amp;1                       &amp;0     \\ \cline{2-5}                     &amp; $q(e_{s})$   &amp;1        &amp;1                       &amp;0\\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{2}{*}{e2} &amp; $q(e_{</a:t>
            </a:r>
            <a:r>
              <a:rPr lang="en-US" dirty="0" err="1"/>
              <a:t>mt</a:t>
            </a:r>
            <a:r>
              <a:rPr lang="en-US" dirty="0"/>
              <a:t>})$  &amp;0.75     &amp;0.9167                  &amp;+0.1667 \\ \cline{2-5}                     &amp; $q(e_{s})$   &amp;0.9232   &amp;0.9630                &amp;+0.0398\\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{2}{*}{e3} &amp;  $q(e_{</a:t>
            </a:r>
            <a:r>
              <a:rPr lang="en-US" dirty="0" err="1"/>
              <a:t>mt</a:t>
            </a:r>
            <a:r>
              <a:rPr lang="en-US" dirty="0"/>
              <a:t>})$ &amp;0.75     &amp;0.8333                 &amp;+0.08333\\ \cline{2-5}                     &amp;   $q(e_{s})$ &amp;0.8230   &amp;0.9608                 &amp;+0.1378\\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{2}{*}{e4} &amp; $q(e_{</a:t>
            </a:r>
            <a:r>
              <a:rPr lang="en-US" dirty="0" err="1"/>
              <a:t>mt</a:t>
            </a:r>
            <a:r>
              <a:rPr lang="en-US" dirty="0"/>
              <a:t>})$  &amp;0.75     &amp;0.875                  &amp;+0.125\\ \cline{2-5}                     &amp;  $q(e_{s})$  &amp;0.9090   &amp;0.9167                 &amp;+0.0077\\ \</a:t>
            </a:r>
            <a:r>
              <a:rPr lang="en-US" dirty="0" err="1"/>
              <a:t>hline</a:t>
            </a:r>
            <a:r>
              <a:rPr lang="en-US" dirty="0"/>
              <a:t>\multicolumn{2}{l|}{WG </a:t>
            </a:r>
            <a:r>
              <a:rPr lang="en-US" dirty="0" err="1"/>
              <a:t>QoS</a:t>
            </a:r>
            <a:r>
              <a:rPr lang="en-US" dirty="0"/>
              <a:t>} &amp;0.4949            &amp;0.4915                 &amp;-0.0034  \\ \</a:t>
            </a:r>
            <a:r>
              <a:rPr lang="en-US" dirty="0" err="1"/>
              <a:t>hline</a:t>
            </a:r>
            <a:r>
              <a:rPr lang="en-US" dirty="0"/>
              <a:t>\end{tabular}\end{table}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3658389"/>
                  </p:ext>
                </p:extLst>
              </p:nvPr>
            </p:nvGraphicFramePr>
            <p:xfrm>
              <a:off x="2987824" y="1988840"/>
              <a:ext cx="4741705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48341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𝑊𝐺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𝑄𝑜𝑆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3658389"/>
                  </p:ext>
                </p:extLst>
              </p:nvPr>
            </p:nvGraphicFramePr>
            <p:xfrm>
              <a:off x="2987824" y="1988840"/>
              <a:ext cx="4741705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48341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57377" r="-400641" b="-36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114754" r="-303226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214754" r="-303226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158678" r="-400641" b="-2644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320000" r="-303226" b="-63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413115" r="-303226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256557" r="-400641" b="-1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513115" r="-303226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613115" r="-303226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356557" r="-400641" b="-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713115" r="-303226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813115" r="-303226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913115" r="-40064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913115" r="-303226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43581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6673019" y="4293096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168963" y="810952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982608" y="5589240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3675488" y="4725144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3675488" y="6021288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857953" y="4365104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3000611" y="563340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6406475" y="8262080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2273090" y="5013176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308698" y="508518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2996891" y="4725144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1308027" y="5661248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308027" y="5709471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4908427" y="5229200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908427" y="530120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6096955" y="5661248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163984" y="5733256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8780615" y="5174166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780615" y="5246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5585606" y="4725144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6765140" y="4725144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7105067" y="4725144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010303" y="5445224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7321091" y="7029400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7321091" y="705871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7218935" y="5229200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232046" y="5283039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serv739257675</a:t>
            </a:r>
            <a:endParaRPr lang="nn-NO" sz="1400" dirty="0">
              <a:solidFill>
                <a:srgbClr val="FF0000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5935903" y="6597352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007911" y="666936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>
                <a:solidFill>
                  <a:srgbClr val="FF0000"/>
                </a:solidFill>
              </a:rPr>
              <a:t>serv878122141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8023367" y="5606214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7105067" y="4725144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6628497" y="6093296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6628497" y="5661248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5585606" y="5661248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5952939" y="7317432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988547" y="738944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serv947554374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6601011" y="7461448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6627333" y="7029400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6601011" y="7749480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010303" y="6093296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6673019" y="-8709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6199741" y="372072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2982608" y="1209054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3675488" y="344958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3675488" y="1641102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6857953" y="-1508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3000611" y="12532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6406475" y="3768186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2273090" y="632990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2308698" y="7049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2996891" y="344958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1308027" y="128106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1308027" y="132928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4908427" y="849014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4908427" y="9210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6096955" y="1281062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6163984" y="135307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8600199" y="1209054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8600199" y="128106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5585606" y="344958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6765140" y="344958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2010303" y="1065038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7321091" y="2577206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7321091" y="26065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7218935" y="849014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7232046" y="902853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serv46573851</a:t>
            </a:r>
            <a:endParaRPr lang="nn-NO" sz="1400" dirty="0"/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5935903" y="2217166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6007911" y="2289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serv185438317</a:t>
            </a:r>
            <a:endParaRPr lang="nn-NO" sz="1400" dirty="0"/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7105067" y="344958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6628497" y="1713110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6628497" y="1281062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5585606" y="1281062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5952938" y="2937246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5988547" y="30092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serv1640238160</a:t>
            </a:r>
            <a:endParaRPr lang="nn-NO" sz="1400" dirty="0"/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6627333" y="2649214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6601011" y="3369294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2010303" y="1713110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7105067" y="344958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8023367" y="1641102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</p:cNvCxnSpPr>
          <p:nvPr/>
        </p:nvCxnSpPr>
        <p:spPr>
          <a:xfrm flipH="1">
            <a:off x="6601011" y="3009254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7122286" y="485099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7229653" y="597925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6677090" y="698881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6585516" y="773308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7182535" y="5012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5" name="TextBox 324"/>
          <p:cNvSpPr txBox="1"/>
          <p:nvPr/>
        </p:nvSpPr>
        <p:spPr>
          <a:xfrm>
            <a:off x="7239221" y="162658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6" name="TextBox 325"/>
          <p:cNvSpPr txBox="1"/>
          <p:nvPr/>
        </p:nvSpPr>
        <p:spPr>
          <a:xfrm>
            <a:off x="6631789" y="2618437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7" name="TextBox 326"/>
          <p:cNvSpPr txBox="1"/>
          <p:nvPr/>
        </p:nvSpPr>
        <p:spPr>
          <a:xfrm>
            <a:off x="6590933" y="3349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307835" y="-55732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(1)</a:t>
            </a:r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1307836" y="4324454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(2)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tangle 99"/>
              <p:cNvSpPr/>
              <p:nvPr/>
            </p:nvSpPr>
            <p:spPr>
              <a:xfrm>
                <a:off x="5223614" y="9778425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2113572083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0" name="Rectangle 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14" y="9778425"/>
                <a:ext cx="1774845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/>
              <p:cNvSpPr/>
              <p:nvPr/>
            </p:nvSpPr>
            <p:spPr>
              <a:xfrm>
                <a:off x="4227958" y="10750533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865430433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" name="Rectangle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958" y="10750533"/>
                <a:ext cx="1657826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/>
              <p:cNvSpPr/>
              <p:nvPr/>
            </p:nvSpPr>
            <p:spPr>
              <a:xfrm>
                <a:off x="6415495" y="10750533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933224122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Rectangle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495" y="10750533"/>
                <a:ext cx="1657826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/>
              <p:cNvSpPr/>
              <p:nvPr/>
            </p:nvSpPr>
            <p:spPr>
              <a:xfrm>
                <a:off x="3919189" y="11722641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FF0000"/>
                          </a:solidFill>
                        </a:rPr>
                        <m:t>103314376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6" name="Rectangle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9189" y="11722641"/>
                <a:ext cx="1657826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/>
              <p:cNvSpPr/>
              <p:nvPr/>
            </p:nvSpPr>
            <p:spPr>
              <a:xfrm>
                <a:off x="6415495" y="11623921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1277108237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7" name="Rectangle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495" y="11623921"/>
                <a:ext cx="1774845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/>
              <p:cNvSpPr/>
              <p:nvPr/>
            </p:nvSpPr>
            <p:spPr>
              <a:xfrm>
                <a:off x="6441944" y="12497309"/>
                <a:ext cx="17219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Con</m:t>
                    </m:r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FF0000"/>
                        </a:solidFill>
                      </a:rPr>
                      <m:t>037585</m:t>
                    </m:r>
                  </m:oMath>
                </a14:m>
                <a:r>
                  <a:rPr lang="en-NZ" dirty="0" smtClean="0">
                    <a:solidFill>
                      <a:srgbClr val="FF0000"/>
                    </a:solidFill>
                  </a:rPr>
                  <a:t>750</a:t>
                </a:r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8" name="Rectangle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1944" y="12497309"/>
                <a:ext cx="1721946" cy="369332"/>
              </a:xfrm>
              <a:prstGeom prst="rect">
                <a:avLst/>
              </a:prstGeom>
              <a:blipFill rotWithShape="0">
                <a:blip r:embed="rId8"/>
                <a:stretch>
                  <a:fillRect t="-8197" r="-2128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/>
              <p:cNvSpPr/>
              <p:nvPr/>
            </p:nvSpPr>
            <p:spPr>
              <a:xfrm>
                <a:off x="5223614" y="8613576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1140910860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9" name="Rectangle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14" y="8613576"/>
                <a:ext cx="1774845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Oval 110"/>
          <p:cNvSpPr/>
          <p:nvPr/>
        </p:nvSpPr>
        <p:spPr>
          <a:xfrm>
            <a:off x="6101330" y="9130353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15" name="Oval 114"/>
          <p:cNvSpPr/>
          <p:nvPr/>
        </p:nvSpPr>
        <p:spPr>
          <a:xfrm>
            <a:off x="6100166" y="9323517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17" name="Oval 116"/>
          <p:cNvSpPr/>
          <p:nvPr/>
        </p:nvSpPr>
        <p:spPr>
          <a:xfrm>
            <a:off x="6100166" y="9508609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cxnSp>
        <p:nvCxnSpPr>
          <p:cNvPr id="119" name="Straight Connector 118"/>
          <p:cNvCxnSpPr>
            <a:stCxn id="109" idx="2"/>
            <a:endCxn id="128" idx="0"/>
          </p:cNvCxnSpPr>
          <p:nvPr/>
        </p:nvCxnSpPr>
        <p:spPr>
          <a:xfrm flipH="1">
            <a:off x="5056871" y="10147757"/>
            <a:ext cx="1054166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128" idx="2"/>
            <a:endCxn id="130" idx="0"/>
          </p:cNvCxnSpPr>
          <p:nvPr/>
        </p:nvCxnSpPr>
        <p:spPr>
          <a:xfrm flipH="1">
            <a:off x="4748102" y="11119865"/>
            <a:ext cx="308769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stCxn id="109" idx="2"/>
            <a:endCxn id="129" idx="0"/>
          </p:cNvCxnSpPr>
          <p:nvPr/>
        </p:nvCxnSpPr>
        <p:spPr>
          <a:xfrm>
            <a:off x="6111037" y="10147757"/>
            <a:ext cx="1133371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129" idx="2"/>
            <a:endCxn id="131" idx="0"/>
          </p:cNvCxnSpPr>
          <p:nvPr/>
        </p:nvCxnSpPr>
        <p:spPr>
          <a:xfrm>
            <a:off x="7244408" y="11119865"/>
            <a:ext cx="58510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31" idx="2"/>
            <a:endCxn id="132" idx="0"/>
          </p:cNvCxnSpPr>
          <p:nvPr/>
        </p:nvCxnSpPr>
        <p:spPr>
          <a:xfrm flipH="1">
            <a:off x="7302917" y="11993253"/>
            <a:ext cx="1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/>
              <p:cNvSpPr/>
              <p:nvPr/>
            </p:nvSpPr>
            <p:spPr>
              <a:xfrm>
                <a:off x="6819684" y="13382330"/>
                <a:ext cx="18646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i="1">
                          <a:latin typeface="Cambria Math"/>
                        </a:rPr>
                        <m:t>1</m:t>
                      </m:r>
                      <m:r>
                        <a:rPr lang="en-US" i="1">
                          <a:latin typeface="Cambria Math" charset="0"/>
                        </a:rPr>
                        <m:t>947554374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26" name="Rectangle 1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684" y="13382330"/>
                <a:ext cx="1864613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/>
              <p:cNvSpPr/>
              <p:nvPr/>
            </p:nvSpPr>
            <p:spPr>
              <a:xfrm>
                <a:off x="3365481" y="12543427"/>
                <a:ext cx="19159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b="0" i="1" smtClean="0">
                          <a:latin typeface="Cambria Math" charset="0"/>
                        </a:rPr>
                        <m:t>1640238160 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27" name="Rectangle 1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481" y="12543427"/>
                <a:ext cx="1915909" cy="369332"/>
              </a:xfrm>
              <a:prstGeom prst="rect">
                <a:avLst/>
              </a:prstGeom>
              <a:blipFill rotWithShape="0">
                <a:blip r:embed="rId11"/>
                <a:stretch>
                  <a:fillRect t="-98333" b="-1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/>
              <p:cNvSpPr/>
              <p:nvPr/>
            </p:nvSpPr>
            <p:spPr>
              <a:xfrm>
                <a:off x="3411900" y="12312643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795998200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8" name="Rectangle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900" y="12312643"/>
                <a:ext cx="2072234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ctangle 128"/>
              <p:cNvSpPr/>
              <p:nvPr/>
            </p:nvSpPr>
            <p:spPr>
              <a:xfrm>
                <a:off x="6820246" y="13156697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582785907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9" name="Rectangle 1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246" y="13156697"/>
                <a:ext cx="2072234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Straight Arrow Connector 129"/>
          <p:cNvCxnSpPr>
            <a:endCxn id="130" idx="2"/>
          </p:cNvCxnSpPr>
          <p:nvPr/>
        </p:nvCxnSpPr>
        <p:spPr>
          <a:xfrm flipV="1">
            <a:off x="4448017" y="12091973"/>
            <a:ext cx="300085" cy="220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endCxn id="132" idx="2"/>
          </p:cNvCxnSpPr>
          <p:nvPr/>
        </p:nvCxnSpPr>
        <p:spPr>
          <a:xfrm flipH="1" flipV="1">
            <a:off x="7302917" y="12866641"/>
            <a:ext cx="553446" cy="29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Rectangle 131"/>
              <p:cNvSpPr/>
              <p:nvPr/>
            </p:nvSpPr>
            <p:spPr>
              <a:xfrm>
                <a:off x="6677722" y="10196535"/>
                <a:ext cx="20065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658772240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2" name="Rectangle 1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722" y="10196535"/>
                <a:ext cx="2006575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/>
          <p:cNvCxnSpPr>
            <a:endCxn id="109" idx="3"/>
          </p:cNvCxnSpPr>
          <p:nvPr/>
        </p:nvCxnSpPr>
        <p:spPr>
          <a:xfrm flipH="1" flipV="1">
            <a:off x="6998459" y="9963091"/>
            <a:ext cx="682551" cy="233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1307835" y="8319573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262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" y="228600"/>
            <a:ext cx="79883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860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619672" y="191683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/>
              <p:cNvSpPr/>
              <p:nvPr/>
            </p:nvSpPr>
            <p:spPr>
              <a:xfrm>
                <a:off x="3059832" y="1340768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latin typeface="Cambria Math"/>
                        </a:rPr>
                        <m:t>𝐴</m:t>
                      </m:r>
                      <m:r>
                        <a:rPr lang="en-NZ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2" y="1340768"/>
                <a:ext cx="504056" cy="504056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/>
          <p:cNvSpPr/>
          <p:nvPr/>
        </p:nvSpPr>
        <p:spPr>
          <a:xfrm>
            <a:off x="3059832" y="263691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7" name="Oval 6"/>
          <p:cNvSpPr/>
          <p:nvPr/>
        </p:nvSpPr>
        <p:spPr>
          <a:xfrm>
            <a:off x="4499992" y="191683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112611" y="1408130"/>
                <a:ext cx="451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2611" y="1408130"/>
                <a:ext cx="451277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102868" y="2708920"/>
                <a:ext cx="4565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868" y="2708920"/>
                <a:ext cx="456599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 rot="5400000">
            <a:off x="3001180" y="2218220"/>
            <a:ext cx="75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</a:t>
            </a:r>
            <a:endParaRPr lang="en-NZ" dirty="0"/>
          </a:p>
        </p:txBody>
      </p:sp>
      <p:cxnSp>
        <p:nvCxnSpPr>
          <p:cNvPr id="24" name="Straight Arrow Connector 23"/>
          <p:cNvCxnSpPr>
            <a:stCxn id="4" idx="6"/>
          </p:cNvCxnSpPr>
          <p:nvPr/>
        </p:nvCxnSpPr>
        <p:spPr>
          <a:xfrm flipV="1">
            <a:off x="2123728" y="2162175"/>
            <a:ext cx="971897" cy="6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528095" y="2168860"/>
            <a:ext cx="971897" cy="6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" idx="6"/>
            <a:endCxn id="7" idx="2"/>
          </p:cNvCxnSpPr>
          <p:nvPr/>
        </p:nvCxnSpPr>
        <p:spPr>
          <a:xfrm>
            <a:off x="3563888" y="1592796"/>
            <a:ext cx="936104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" idx="6"/>
            <a:endCxn id="7" idx="2"/>
          </p:cNvCxnSpPr>
          <p:nvPr/>
        </p:nvCxnSpPr>
        <p:spPr>
          <a:xfrm flipV="1">
            <a:off x="3563888" y="2168860"/>
            <a:ext cx="936104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4" idx="6"/>
            <a:endCxn id="5" idx="2"/>
          </p:cNvCxnSpPr>
          <p:nvPr/>
        </p:nvCxnSpPr>
        <p:spPr>
          <a:xfrm flipV="1">
            <a:off x="2123728" y="1592796"/>
            <a:ext cx="936104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4" idx="6"/>
            <a:endCxn id="6" idx="2"/>
          </p:cNvCxnSpPr>
          <p:nvPr/>
        </p:nvCxnSpPr>
        <p:spPr>
          <a:xfrm>
            <a:off x="2123728" y="2168860"/>
            <a:ext cx="936104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693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>
          <a:xfrm>
            <a:off x="3995935" y="2752070"/>
            <a:ext cx="6227963" cy="35572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" name="Rectangle 1"/>
          <p:cNvSpPr/>
          <p:nvPr/>
        </p:nvSpPr>
        <p:spPr>
          <a:xfrm>
            <a:off x="242228" y="2761579"/>
            <a:ext cx="3165386" cy="35477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lowchart: Document 3"/>
              <p:cNvSpPr/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𝐶𝑜𝑚𝑝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𝐹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𝑖𝑛𝑝𝑢𝑡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𝑜𝑢𝑝𝑢𝑡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),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𝑁𝐹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𝑄𝑜𝑆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AU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Flowchart: Documen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n 7"/>
          <p:cNvSpPr/>
          <p:nvPr/>
        </p:nvSpPr>
        <p:spPr>
          <a:xfrm>
            <a:off x="2088533" y="4923120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0" name="Flowchart: Alternate Process 9"/>
          <p:cNvSpPr/>
          <p:nvPr/>
        </p:nvSpPr>
        <p:spPr>
          <a:xfrm>
            <a:off x="1249398" y="3212976"/>
            <a:ext cx="1450394" cy="43204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Semantic Matchmaking 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1" name="Flowchart: Alternate Process 10"/>
          <p:cNvSpPr/>
          <p:nvPr/>
        </p:nvSpPr>
        <p:spPr>
          <a:xfrm>
            <a:off x="1475656" y="1573374"/>
            <a:ext cx="1008112" cy="576064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Select Relevant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Services</a:t>
            </a:r>
          </a:p>
        </p:txBody>
      </p:sp>
      <p:sp>
        <p:nvSpPr>
          <p:cNvPr id="13" name="Can 12"/>
          <p:cNvSpPr/>
          <p:nvPr/>
        </p:nvSpPr>
        <p:spPr>
          <a:xfrm>
            <a:off x="944853" y="4923120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2123728" y="4005064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>
            <a:stCxn id="8" idx="1"/>
            <a:endCxn id="15" idx="2"/>
          </p:cNvCxnSpPr>
          <p:nvPr/>
        </p:nvCxnSpPr>
        <p:spPr>
          <a:xfrm flipH="1" flipV="1">
            <a:off x="2555776" y="4610291"/>
            <a:ext cx="809" cy="3128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owchart: Document 22"/>
          <p:cNvSpPr/>
          <p:nvPr/>
        </p:nvSpPr>
        <p:spPr>
          <a:xfrm>
            <a:off x="971600" y="4005064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13" idx="1"/>
            <a:endCxn id="23" idx="2"/>
          </p:cNvCxnSpPr>
          <p:nvPr/>
        </p:nvCxnSpPr>
        <p:spPr>
          <a:xfrm flipH="1" flipV="1">
            <a:off x="1403648" y="4610291"/>
            <a:ext cx="9257" cy="3128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lowchart: Document 58"/>
          <p:cNvSpPr/>
          <p:nvPr/>
        </p:nvSpPr>
        <p:spPr>
          <a:xfrm>
            <a:off x="3275856" y="1340768"/>
            <a:ext cx="14350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0" name="Rectangle 59"/>
          <p:cNvSpPr/>
          <p:nvPr/>
        </p:nvSpPr>
        <p:spPr>
          <a:xfrm>
            <a:off x="3236086" y="2365152"/>
            <a:ext cx="2216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/>
              <a:t>Shrunken service repository</a:t>
            </a:r>
            <a:endParaRPr lang="en-AU" sz="1400" dirty="0"/>
          </a:p>
        </p:txBody>
      </p:sp>
      <p:cxnSp>
        <p:nvCxnSpPr>
          <p:cNvPr id="62" name="Straight Arrow Connector 61"/>
          <p:cNvCxnSpPr>
            <a:stCxn id="11" idx="3"/>
            <a:endCxn id="59" idx="1"/>
          </p:cNvCxnSpPr>
          <p:nvPr/>
        </p:nvCxnSpPr>
        <p:spPr>
          <a:xfrm flipV="1">
            <a:off x="2483768" y="1854697"/>
            <a:ext cx="792088" cy="6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8604448" y="2763381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7" name="Straight Arrow Connector 66"/>
          <p:cNvCxnSpPr>
            <a:stCxn id="23" idx="0"/>
            <a:endCxn id="10" idx="2"/>
          </p:cNvCxnSpPr>
          <p:nvPr/>
        </p:nvCxnSpPr>
        <p:spPr>
          <a:xfrm flipV="1">
            <a:off x="1403648" y="3645024"/>
            <a:ext cx="570947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5" idx="0"/>
            <a:endCxn id="10" idx="2"/>
          </p:cNvCxnSpPr>
          <p:nvPr/>
        </p:nvCxnSpPr>
        <p:spPr>
          <a:xfrm flipH="1" flipV="1">
            <a:off x="1974595" y="3645024"/>
            <a:ext cx="581181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lowchart: Connector 80"/>
          <p:cNvSpPr/>
          <p:nvPr/>
        </p:nvSpPr>
        <p:spPr>
          <a:xfrm>
            <a:off x="4214070" y="194011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436647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3998046" y="186810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408744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349399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3565998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4231456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372740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3367360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387141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363800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3782022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5641886" y="1635148"/>
            <a:ext cx="1450394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Composite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  <a:endParaRPr lang="en-AU" sz="12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59" idx="3"/>
            <a:endCxn id="94" idx="1"/>
          </p:cNvCxnSpPr>
          <p:nvPr/>
        </p:nvCxnSpPr>
        <p:spPr>
          <a:xfrm flipV="1">
            <a:off x="4710899" y="1851172"/>
            <a:ext cx="930987" cy="3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/>
          <p:cNvSpPr/>
          <p:nvPr/>
        </p:nvSpPr>
        <p:spPr>
          <a:xfrm>
            <a:off x="8644710" y="2953370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9" name="TextBox 98"/>
          <p:cNvSpPr txBox="1"/>
          <p:nvPr/>
        </p:nvSpPr>
        <p:spPr>
          <a:xfrm>
            <a:off x="8644710" y="2708920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100" name="Flowchart: Connector 99"/>
          <p:cNvSpPr/>
          <p:nvPr/>
        </p:nvSpPr>
        <p:spPr>
          <a:xfrm>
            <a:off x="869580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4" name="Flowchart: Connector 103"/>
          <p:cNvSpPr/>
          <p:nvPr/>
        </p:nvSpPr>
        <p:spPr>
          <a:xfrm>
            <a:off x="892921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5" name="Flowchart: Connector 104"/>
          <p:cNvSpPr/>
          <p:nvPr/>
        </p:nvSpPr>
        <p:spPr>
          <a:xfrm>
            <a:off x="9145237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6" name="Flowchart: Connector 105"/>
          <p:cNvSpPr/>
          <p:nvPr/>
        </p:nvSpPr>
        <p:spPr>
          <a:xfrm>
            <a:off x="9915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7" name="Flowchart: Connector 106"/>
          <p:cNvSpPr/>
          <p:nvPr/>
        </p:nvSpPr>
        <p:spPr>
          <a:xfrm>
            <a:off x="9709475" y="30597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9" name="Flowchart: Connector 108"/>
          <p:cNvSpPr/>
          <p:nvPr/>
        </p:nvSpPr>
        <p:spPr>
          <a:xfrm>
            <a:off x="9507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9242613" y="2905670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11" name="Flowchart: Document 110"/>
          <p:cNvSpPr/>
          <p:nvPr/>
        </p:nvSpPr>
        <p:spPr>
          <a:xfrm>
            <a:off x="5616845" y="2905199"/>
            <a:ext cx="1547443" cy="1027857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2" name="Flowchart: Connector 111"/>
          <p:cNvSpPr/>
          <p:nvPr/>
        </p:nvSpPr>
        <p:spPr>
          <a:xfrm>
            <a:off x="5688853" y="321372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3" name="Flowchart: Connector 112"/>
          <p:cNvSpPr/>
          <p:nvPr/>
        </p:nvSpPr>
        <p:spPr>
          <a:xfrm>
            <a:off x="6984997" y="320826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4" name="Flowchart: Connector 113"/>
          <p:cNvSpPr/>
          <p:nvPr/>
        </p:nvSpPr>
        <p:spPr>
          <a:xfrm>
            <a:off x="5904877" y="29922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5" name="Flowchart: Connector 114"/>
          <p:cNvSpPr/>
          <p:nvPr/>
        </p:nvSpPr>
        <p:spPr>
          <a:xfrm>
            <a:off x="6108632" y="342974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6" name="Flowchart: Connector 115"/>
          <p:cNvSpPr/>
          <p:nvPr/>
        </p:nvSpPr>
        <p:spPr>
          <a:xfrm>
            <a:off x="6595302" y="306425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7" name="Flowchart: Connector 116"/>
          <p:cNvSpPr/>
          <p:nvPr/>
        </p:nvSpPr>
        <p:spPr>
          <a:xfrm>
            <a:off x="6768973" y="33522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22" name="Straight Arrow Connector 121"/>
          <p:cNvCxnSpPr>
            <a:stCxn id="112" idx="0"/>
            <a:endCxn id="114" idx="3"/>
          </p:cNvCxnSpPr>
          <p:nvPr/>
        </p:nvCxnSpPr>
        <p:spPr>
          <a:xfrm flipV="1">
            <a:off x="5769554" y="311516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12" idx="5"/>
            <a:endCxn id="115" idx="2"/>
          </p:cNvCxnSpPr>
          <p:nvPr/>
        </p:nvCxnSpPr>
        <p:spPr>
          <a:xfrm>
            <a:off x="5826618" y="3336646"/>
            <a:ext cx="282014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14" idx="6"/>
          </p:cNvCxnSpPr>
          <p:nvPr/>
        </p:nvCxnSpPr>
        <p:spPr>
          <a:xfrm flipV="1">
            <a:off x="6066279" y="305879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38" idx="1"/>
            <a:endCxn id="116" idx="2"/>
          </p:cNvCxnSpPr>
          <p:nvPr/>
        </p:nvCxnSpPr>
        <p:spPr>
          <a:xfrm>
            <a:off x="6480941" y="3104902"/>
            <a:ext cx="114361" cy="3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16" idx="5"/>
            <a:endCxn id="113" idx="1"/>
          </p:cNvCxnSpPr>
          <p:nvPr/>
        </p:nvCxnSpPr>
        <p:spPr>
          <a:xfrm>
            <a:off x="6733067" y="3187176"/>
            <a:ext cx="275567" cy="42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17" idx="6"/>
            <a:endCxn id="113" idx="3"/>
          </p:cNvCxnSpPr>
          <p:nvPr/>
        </p:nvCxnSpPr>
        <p:spPr>
          <a:xfrm flipV="1">
            <a:off x="6930375" y="333119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117" idx="2"/>
          </p:cNvCxnSpPr>
          <p:nvPr/>
        </p:nvCxnSpPr>
        <p:spPr>
          <a:xfrm flipV="1">
            <a:off x="6552949" y="342429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 rot="10800000">
            <a:off x="6264917" y="292023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39" name="TextBox 138"/>
          <p:cNvSpPr txBox="1"/>
          <p:nvPr/>
        </p:nvSpPr>
        <p:spPr>
          <a:xfrm rot="10800000">
            <a:off x="6269876" y="338694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44" name="Flowchart: Document 143"/>
          <p:cNvSpPr/>
          <p:nvPr/>
        </p:nvSpPr>
        <p:spPr>
          <a:xfrm>
            <a:off x="8641181" y="1340768"/>
            <a:ext cx="15474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5" name="Flowchart: Connector 144"/>
          <p:cNvSpPr/>
          <p:nvPr/>
        </p:nvSpPr>
        <p:spPr>
          <a:xfrm>
            <a:off x="8676456" y="177356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6" name="Flowchart: Connector 145"/>
          <p:cNvSpPr/>
          <p:nvPr/>
        </p:nvSpPr>
        <p:spPr>
          <a:xfrm>
            <a:off x="9972600" y="176810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7" name="Flowchart: Connector 146"/>
          <p:cNvSpPr/>
          <p:nvPr/>
        </p:nvSpPr>
        <p:spPr>
          <a:xfrm>
            <a:off x="8892480" y="15520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8" name="Flowchart: Connector 147"/>
          <p:cNvSpPr/>
          <p:nvPr/>
        </p:nvSpPr>
        <p:spPr>
          <a:xfrm>
            <a:off x="9036496" y="19895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9" name="Flowchart: Connector 148"/>
          <p:cNvSpPr/>
          <p:nvPr/>
        </p:nvSpPr>
        <p:spPr>
          <a:xfrm>
            <a:off x="9595174" y="155753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50" name="Flowchart: Connector 149"/>
          <p:cNvSpPr/>
          <p:nvPr/>
        </p:nvSpPr>
        <p:spPr>
          <a:xfrm>
            <a:off x="9756576" y="191212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51" name="Straight Arrow Connector 150"/>
          <p:cNvCxnSpPr>
            <a:stCxn id="145" idx="0"/>
            <a:endCxn id="147" idx="3"/>
          </p:cNvCxnSpPr>
          <p:nvPr/>
        </p:nvCxnSpPr>
        <p:spPr>
          <a:xfrm flipV="1">
            <a:off x="8757157" y="167500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45" idx="5"/>
            <a:endCxn id="148" idx="2"/>
          </p:cNvCxnSpPr>
          <p:nvPr/>
        </p:nvCxnSpPr>
        <p:spPr>
          <a:xfrm>
            <a:off x="8814221" y="1896486"/>
            <a:ext cx="222275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47" idx="6"/>
          </p:cNvCxnSpPr>
          <p:nvPr/>
        </p:nvCxnSpPr>
        <p:spPr>
          <a:xfrm flipV="1">
            <a:off x="9053882" y="161863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8" idx="1"/>
            <a:endCxn id="149" idx="2"/>
          </p:cNvCxnSpPr>
          <p:nvPr/>
        </p:nvCxnSpPr>
        <p:spPr>
          <a:xfrm>
            <a:off x="9468544" y="1624092"/>
            <a:ext cx="126630" cy="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9" idx="5"/>
            <a:endCxn id="146" idx="1"/>
          </p:cNvCxnSpPr>
          <p:nvPr/>
        </p:nvCxnSpPr>
        <p:spPr>
          <a:xfrm>
            <a:off x="9732939" y="1680462"/>
            <a:ext cx="263298" cy="108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6"/>
            <a:endCxn id="146" idx="3"/>
          </p:cNvCxnSpPr>
          <p:nvPr/>
        </p:nvCxnSpPr>
        <p:spPr>
          <a:xfrm flipV="1">
            <a:off x="9917978" y="189103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150" idx="2"/>
          </p:cNvCxnSpPr>
          <p:nvPr/>
        </p:nvCxnSpPr>
        <p:spPr>
          <a:xfrm flipV="1">
            <a:off x="9540552" y="198413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 rot="10800000">
            <a:off x="9252520" y="148007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59" name="TextBox 158"/>
          <p:cNvSpPr txBox="1"/>
          <p:nvPr/>
        </p:nvSpPr>
        <p:spPr>
          <a:xfrm rot="10800000">
            <a:off x="9257479" y="194678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174" name="Straight Arrow Connector 173"/>
          <p:cNvCxnSpPr>
            <a:stCxn id="4" idx="3"/>
            <a:endCxn id="11" idx="1"/>
          </p:cNvCxnSpPr>
          <p:nvPr/>
        </p:nvCxnSpPr>
        <p:spPr>
          <a:xfrm flipV="1">
            <a:off x="1063721" y="1861406"/>
            <a:ext cx="411935" cy="67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stCxn id="10" idx="0"/>
            <a:endCxn id="11" idx="2"/>
          </p:cNvCxnSpPr>
          <p:nvPr/>
        </p:nvCxnSpPr>
        <p:spPr>
          <a:xfrm flipV="1">
            <a:off x="1974595" y="2149438"/>
            <a:ext cx="5117" cy="10635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 rot="16200000">
            <a:off x="-298276" y="4453368"/>
            <a:ext cx="14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Matchmaking</a:t>
            </a:r>
            <a:endParaRPr lang="en-AU" dirty="0"/>
          </a:p>
        </p:txBody>
      </p:sp>
      <p:sp>
        <p:nvSpPr>
          <p:cNvPr id="201" name="TextBox 200"/>
          <p:cNvSpPr txBox="1"/>
          <p:nvPr/>
        </p:nvSpPr>
        <p:spPr>
          <a:xfrm rot="5400000">
            <a:off x="8642687" y="4708392"/>
            <a:ext cx="2609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Particle Swarm Optimization</a:t>
            </a:r>
            <a:endParaRPr lang="en-AU" sz="1600" b="1" dirty="0"/>
          </a:p>
        </p:txBody>
      </p:sp>
      <p:sp>
        <p:nvSpPr>
          <p:cNvPr id="207" name="Rounded Rectangle 206"/>
          <p:cNvSpPr/>
          <p:nvPr/>
        </p:nvSpPr>
        <p:spPr>
          <a:xfrm>
            <a:off x="7921101" y="4430598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8" name="Rounded Rectangle 207"/>
          <p:cNvSpPr/>
          <p:nvPr/>
        </p:nvSpPr>
        <p:spPr>
          <a:xfrm>
            <a:off x="7996638" y="4620587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9" name="TextBox 208"/>
          <p:cNvSpPr txBox="1"/>
          <p:nvPr/>
        </p:nvSpPr>
        <p:spPr>
          <a:xfrm>
            <a:off x="7996638" y="4376137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210" name="Flowchart: Connector 209"/>
          <p:cNvSpPr/>
          <p:nvPr/>
        </p:nvSpPr>
        <p:spPr>
          <a:xfrm>
            <a:off x="804773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1" name="Flowchart: Connector 210"/>
          <p:cNvSpPr/>
          <p:nvPr/>
        </p:nvSpPr>
        <p:spPr>
          <a:xfrm>
            <a:off x="828114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2" name="Flowchart: Connector 211"/>
          <p:cNvSpPr/>
          <p:nvPr/>
        </p:nvSpPr>
        <p:spPr>
          <a:xfrm>
            <a:off x="8497165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3" name="Flowchart: Connector 212"/>
          <p:cNvSpPr/>
          <p:nvPr/>
        </p:nvSpPr>
        <p:spPr>
          <a:xfrm>
            <a:off x="9267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4" name="Flowchart: Connector 213"/>
          <p:cNvSpPr/>
          <p:nvPr/>
        </p:nvSpPr>
        <p:spPr>
          <a:xfrm>
            <a:off x="9061403" y="472700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5" name="Flowchart: Connector 214"/>
          <p:cNvSpPr/>
          <p:nvPr/>
        </p:nvSpPr>
        <p:spPr>
          <a:xfrm>
            <a:off x="8859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8594541" y="4572887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28" name="Straight Arrow Connector 27"/>
          <p:cNvCxnSpPr>
            <a:stCxn id="94" idx="2"/>
            <a:endCxn id="138" idx="2"/>
          </p:cNvCxnSpPr>
          <p:nvPr/>
        </p:nvCxnSpPr>
        <p:spPr>
          <a:xfrm>
            <a:off x="6367083" y="2067196"/>
            <a:ext cx="5846" cy="8530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Flowchart: Data 129"/>
          <p:cNvSpPr/>
          <p:nvPr/>
        </p:nvSpPr>
        <p:spPr>
          <a:xfrm>
            <a:off x="4630385" y="4437112"/>
            <a:ext cx="1507902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Semantic 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2" name="Elbow Connector 251"/>
          <p:cNvCxnSpPr>
            <a:stCxn id="119" idx="3"/>
            <a:endCxn id="207" idx="2"/>
          </p:cNvCxnSpPr>
          <p:nvPr/>
        </p:nvCxnSpPr>
        <p:spPr>
          <a:xfrm flipV="1">
            <a:off x="6804248" y="5013176"/>
            <a:ext cx="1926579" cy="936104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Elbow Connector 253"/>
          <p:cNvCxnSpPr>
            <a:stCxn id="207" idx="0"/>
            <a:endCxn id="111" idx="3"/>
          </p:cNvCxnSpPr>
          <p:nvPr/>
        </p:nvCxnSpPr>
        <p:spPr>
          <a:xfrm rot="16200000" flipV="1">
            <a:off x="7441823" y="3141593"/>
            <a:ext cx="1011470" cy="156653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882430" y="3284984"/>
            <a:ext cx="116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Best Location</a:t>
            </a:r>
            <a:endParaRPr lang="en-NZ" sz="1400" dirty="0"/>
          </a:p>
        </p:txBody>
      </p:sp>
      <p:sp>
        <p:nvSpPr>
          <p:cNvPr id="119" name="Flowchart: Alternate Process 118"/>
          <p:cNvSpPr/>
          <p:nvPr/>
        </p:nvSpPr>
        <p:spPr>
          <a:xfrm>
            <a:off x="5105546" y="5733256"/>
            <a:ext cx="1698702" cy="432048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solidFill>
                  <a:schemeClr val="tx1"/>
                </a:solidFill>
              </a:rPr>
              <a:t>Fitness </a:t>
            </a:r>
            <a:endParaRPr lang="en-AU" sz="1200" b="1" dirty="0" smtClean="0">
              <a:solidFill>
                <a:schemeClr val="tx1"/>
              </a:solidFill>
            </a:endParaRPr>
          </a:p>
          <a:p>
            <a:pPr algn="ctr"/>
            <a:r>
              <a:rPr lang="en-AU" sz="1200" b="1" dirty="0" smtClean="0">
                <a:solidFill>
                  <a:schemeClr val="tx1"/>
                </a:solidFill>
              </a:rPr>
              <a:t>Function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60" name="Flowchart: Data 159"/>
          <p:cNvSpPr/>
          <p:nvPr/>
        </p:nvSpPr>
        <p:spPr>
          <a:xfrm>
            <a:off x="5940152" y="4437112"/>
            <a:ext cx="1504827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 smtClean="0">
                <a:solidFill>
                  <a:schemeClr val="tx1"/>
                </a:solidFill>
              </a:rPr>
              <a:t>QoS</a:t>
            </a:r>
            <a:endParaRPr lang="en-US" sz="11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47" name="Straight Arrow Connector 46"/>
          <p:cNvCxnSpPr>
            <a:stCxn id="63" idx="0"/>
            <a:endCxn id="159" idx="0"/>
          </p:cNvCxnSpPr>
          <p:nvPr/>
        </p:nvCxnSpPr>
        <p:spPr>
          <a:xfrm flipH="1" flipV="1">
            <a:off x="9395927" y="2316115"/>
            <a:ext cx="18247" cy="447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-1381878" y="1139019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Step1</a:t>
            </a:r>
            <a:endParaRPr lang="en-US" sz="1200" dirty="0"/>
          </a:p>
        </p:txBody>
      </p:sp>
      <p:sp>
        <p:nvSpPr>
          <p:cNvPr id="118" name="TextBox 117"/>
          <p:cNvSpPr txBox="1"/>
          <p:nvPr/>
        </p:nvSpPr>
        <p:spPr>
          <a:xfrm>
            <a:off x="1476372" y="113363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Step2</a:t>
            </a:r>
            <a:endParaRPr lang="en-US" sz="1200" dirty="0"/>
          </a:p>
        </p:txBody>
      </p:sp>
      <p:sp>
        <p:nvSpPr>
          <p:cNvPr id="120" name="TextBox 119"/>
          <p:cNvSpPr txBox="1"/>
          <p:nvPr/>
        </p:nvSpPr>
        <p:spPr>
          <a:xfrm>
            <a:off x="6012876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Step3</a:t>
            </a:r>
            <a:endParaRPr lang="en-US" sz="1200" dirty="0"/>
          </a:p>
        </p:txBody>
      </p:sp>
      <p:sp>
        <p:nvSpPr>
          <p:cNvPr id="121" name="TextBox 120"/>
          <p:cNvSpPr txBox="1"/>
          <p:nvPr/>
        </p:nvSpPr>
        <p:spPr>
          <a:xfrm>
            <a:off x="7884368" y="291565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Step4</a:t>
            </a:r>
            <a:endParaRPr lang="en-US" sz="1200" dirty="0"/>
          </a:p>
        </p:txBody>
      </p:sp>
      <p:sp>
        <p:nvSpPr>
          <p:cNvPr id="123" name="TextBox 122"/>
          <p:cNvSpPr txBox="1"/>
          <p:nvPr/>
        </p:nvSpPr>
        <p:spPr>
          <a:xfrm>
            <a:off x="7875429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Step5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684230" y="298309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6491131" y="338694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6738399" y="3004010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3" name="TextBox 162"/>
          <p:cNvSpPr txBox="1"/>
          <p:nvPr/>
        </p:nvSpPr>
        <p:spPr>
          <a:xfrm>
            <a:off x="5773535" y="3307112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4" name="TextBox 163"/>
          <p:cNvSpPr txBox="1"/>
          <p:nvPr/>
        </p:nvSpPr>
        <p:spPr>
          <a:xfrm>
            <a:off x="6876256" y="3311406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5" name="TextBox 164"/>
          <p:cNvSpPr txBox="1"/>
          <p:nvPr/>
        </p:nvSpPr>
        <p:spPr>
          <a:xfrm>
            <a:off x="5620111" y="315708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7" name="TextBox 166"/>
          <p:cNvSpPr txBox="1"/>
          <p:nvPr/>
        </p:nvSpPr>
        <p:spPr>
          <a:xfrm>
            <a:off x="6048779" y="3371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8" name="TextBox 167"/>
          <p:cNvSpPr txBox="1"/>
          <p:nvPr/>
        </p:nvSpPr>
        <p:spPr>
          <a:xfrm>
            <a:off x="5846955" y="2937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6540680" y="300829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0" name="TextBox 169"/>
          <p:cNvSpPr txBox="1"/>
          <p:nvPr/>
        </p:nvSpPr>
        <p:spPr>
          <a:xfrm>
            <a:off x="6920048" y="3155906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8651779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3" name="TextBox 172"/>
          <p:cNvSpPr txBox="1"/>
          <p:nvPr/>
        </p:nvSpPr>
        <p:spPr>
          <a:xfrm>
            <a:off x="8885097" y="29936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9101770" y="299720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8" name="TextBox 177"/>
          <p:cNvSpPr txBox="1"/>
          <p:nvPr/>
        </p:nvSpPr>
        <p:spPr>
          <a:xfrm>
            <a:off x="9453325" y="29937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9" name="TextBox 178"/>
          <p:cNvSpPr txBox="1"/>
          <p:nvPr/>
        </p:nvSpPr>
        <p:spPr>
          <a:xfrm>
            <a:off x="9663153" y="299415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0" name="TextBox 179"/>
          <p:cNvSpPr txBox="1"/>
          <p:nvPr/>
        </p:nvSpPr>
        <p:spPr>
          <a:xfrm>
            <a:off x="9863304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1" name="TextBox 180"/>
          <p:cNvSpPr txBox="1"/>
          <p:nvPr/>
        </p:nvSpPr>
        <p:spPr>
          <a:xfrm>
            <a:off x="8609698" y="17168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3" name="TextBox 182"/>
          <p:cNvSpPr txBox="1"/>
          <p:nvPr/>
        </p:nvSpPr>
        <p:spPr>
          <a:xfrm>
            <a:off x="8976027" y="19307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4" name="TextBox 183"/>
          <p:cNvSpPr txBox="1"/>
          <p:nvPr/>
        </p:nvSpPr>
        <p:spPr>
          <a:xfrm>
            <a:off x="8834512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9535633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9688979" y="185985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7" name="TextBox 186"/>
          <p:cNvSpPr txBox="1"/>
          <p:nvPr/>
        </p:nvSpPr>
        <p:spPr>
          <a:xfrm>
            <a:off x="9913233" y="170538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8649145" y="154965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89" name="TextBox 188"/>
          <p:cNvSpPr txBox="1"/>
          <p:nvPr/>
        </p:nvSpPr>
        <p:spPr>
          <a:xfrm>
            <a:off x="8738286" y="18598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0" name="TextBox 189"/>
          <p:cNvSpPr txBox="1"/>
          <p:nvPr/>
        </p:nvSpPr>
        <p:spPr>
          <a:xfrm>
            <a:off x="8979145" y="140296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9461216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2" name="TextBox 191"/>
          <p:cNvSpPr txBox="1"/>
          <p:nvPr/>
        </p:nvSpPr>
        <p:spPr>
          <a:xfrm>
            <a:off x="9366496" y="1410631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3" name="TextBox 192"/>
          <p:cNvSpPr txBox="1"/>
          <p:nvPr/>
        </p:nvSpPr>
        <p:spPr>
          <a:xfrm>
            <a:off x="9741091" y="1539439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4" name="TextBox 193"/>
          <p:cNvSpPr txBox="1"/>
          <p:nvPr/>
        </p:nvSpPr>
        <p:spPr>
          <a:xfrm>
            <a:off x="9857260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5" name="TextBox 194"/>
          <p:cNvSpPr txBox="1"/>
          <p:nvPr/>
        </p:nvSpPr>
        <p:spPr>
          <a:xfrm>
            <a:off x="7997227" y="46615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6" name="TextBox 195"/>
          <p:cNvSpPr txBox="1"/>
          <p:nvPr/>
        </p:nvSpPr>
        <p:spPr>
          <a:xfrm>
            <a:off x="8236353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7" name="TextBox 196"/>
          <p:cNvSpPr txBox="1"/>
          <p:nvPr/>
        </p:nvSpPr>
        <p:spPr>
          <a:xfrm>
            <a:off x="8453698" y="466236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8" name="TextBox 197"/>
          <p:cNvSpPr txBox="1"/>
          <p:nvPr/>
        </p:nvSpPr>
        <p:spPr>
          <a:xfrm>
            <a:off x="8810260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9" name="TextBox 198"/>
          <p:cNvSpPr txBox="1"/>
          <p:nvPr/>
        </p:nvSpPr>
        <p:spPr>
          <a:xfrm>
            <a:off x="9014168" y="467347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202" name="TextBox 201"/>
          <p:cNvSpPr txBox="1"/>
          <p:nvPr/>
        </p:nvSpPr>
        <p:spPr>
          <a:xfrm>
            <a:off x="9223973" y="466819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cxnSp>
        <p:nvCxnSpPr>
          <p:cNvPr id="58" name="Elbow Connector 57"/>
          <p:cNvCxnSpPr>
            <a:stCxn id="10" idx="3"/>
            <a:endCxn id="130" idx="2"/>
          </p:cNvCxnSpPr>
          <p:nvPr/>
        </p:nvCxnSpPr>
        <p:spPr>
          <a:xfrm>
            <a:off x="2699792" y="3429000"/>
            <a:ext cx="2081383" cy="123251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>
            <a:off x="5506373" y="3933056"/>
            <a:ext cx="393881" cy="4975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H="1">
            <a:off x="6588224" y="3727401"/>
            <a:ext cx="467875" cy="709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130" idx="4"/>
          </p:cNvCxnSpPr>
          <p:nvPr/>
        </p:nvCxnSpPr>
        <p:spPr>
          <a:xfrm>
            <a:off x="5384336" y="4885909"/>
            <a:ext cx="0" cy="8473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/>
          <p:nvPr/>
        </p:nvCxnSpPr>
        <p:spPr>
          <a:xfrm>
            <a:off x="6538121" y="4885909"/>
            <a:ext cx="15352" cy="8473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373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>
          <a:xfrm>
            <a:off x="4995619" y="2856044"/>
            <a:ext cx="5171171" cy="30360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" name="Rectangle 1"/>
          <p:cNvSpPr/>
          <p:nvPr/>
        </p:nvSpPr>
        <p:spPr>
          <a:xfrm>
            <a:off x="-1470647" y="2879647"/>
            <a:ext cx="3538846" cy="30257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lowchart: Document 3"/>
              <p:cNvSpPr/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𝐶𝑜𝑚𝑝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𝐹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𝑖𝑛𝑝𝑢𝑡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𝑜𝑢𝑝𝑢𝑡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),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𝑁𝐹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𝑄𝑜𝑆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AU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Flowchart: Documen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n 7"/>
          <p:cNvSpPr/>
          <p:nvPr/>
        </p:nvSpPr>
        <p:spPr>
          <a:xfrm>
            <a:off x="683153" y="4942219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0" name="Flowchart: Alternate Process 9"/>
          <p:cNvSpPr/>
          <p:nvPr/>
        </p:nvSpPr>
        <p:spPr>
          <a:xfrm>
            <a:off x="-293657" y="3140968"/>
            <a:ext cx="1450394" cy="43204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Semantic Matchmaking 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1" name="Flowchart: Alternate Process 10"/>
          <p:cNvSpPr/>
          <p:nvPr/>
        </p:nvSpPr>
        <p:spPr>
          <a:xfrm>
            <a:off x="1475656" y="1573374"/>
            <a:ext cx="1008112" cy="576064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Select Relevant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Services</a:t>
            </a:r>
          </a:p>
        </p:txBody>
      </p:sp>
      <p:sp>
        <p:nvSpPr>
          <p:cNvPr id="13" name="Can 12"/>
          <p:cNvSpPr/>
          <p:nvPr/>
        </p:nvSpPr>
        <p:spPr>
          <a:xfrm>
            <a:off x="-756592" y="4908507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714455" y="3933056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>
            <a:stCxn id="8" idx="1"/>
            <a:endCxn id="15" idx="2"/>
          </p:cNvCxnSpPr>
          <p:nvPr/>
        </p:nvCxnSpPr>
        <p:spPr>
          <a:xfrm flipH="1" flipV="1">
            <a:off x="1146503" y="4538283"/>
            <a:ext cx="4702" cy="403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owchart: Document 22"/>
          <p:cNvSpPr/>
          <p:nvPr/>
        </p:nvSpPr>
        <p:spPr>
          <a:xfrm>
            <a:off x="-725705" y="3933056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13" idx="1"/>
            <a:endCxn id="23" idx="2"/>
          </p:cNvCxnSpPr>
          <p:nvPr/>
        </p:nvCxnSpPr>
        <p:spPr>
          <a:xfrm flipH="1" flipV="1">
            <a:off x="-293657" y="4538283"/>
            <a:ext cx="5117" cy="370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lowchart: Document 58"/>
          <p:cNvSpPr/>
          <p:nvPr/>
        </p:nvSpPr>
        <p:spPr>
          <a:xfrm>
            <a:off x="3275856" y="1340768"/>
            <a:ext cx="14350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0" name="Rectangle 59"/>
          <p:cNvSpPr/>
          <p:nvPr/>
        </p:nvSpPr>
        <p:spPr>
          <a:xfrm>
            <a:off x="3236086" y="2365152"/>
            <a:ext cx="2216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/>
              <a:t>Shrunken service repository</a:t>
            </a:r>
            <a:endParaRPr lang="en-AU" sz="1400" dirty="0"/>
          </a:p>
        </p:txBody>
      </p:sp>
      <p:cxnSp>
        <p:nvCxnSpPr>
          <p:cNvPr id="62" name="Straight Arrow Connector 61"/>
          <p:cNvCxnSpPr>
            <a:stCxn id="11" idx="3"/>
            <a:endCxn id="59" idx="1"/>
          </p:cNvCxnSpPr>
          <p:nvPr/>
        </p:nvCxnSpPr>
        <p:spPr>
          <a:xfrm flipV="1">
            <a:off x="2483768" y="1854697"/>
            <a:ext cx="792088" cy="6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8604448" y="2763381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7" name="Straight Arrow Connector 66"/>
          <p:cNvCxnSpPr>
            <a:stCxn id="23" idx="0"/>
            <a:endCxn id="10" idx="2"/>
          </p:cNvCxnSpPr>
          <p:nvPr/>
        </p:nvCxnSpPr>
        <p:spPr>
          <a:xfrm flipV="1">
            <a:off x="-293657" y="3573016"/>
            <a:ext cx="725197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5" idx="0"/>
            <a:endCxn id="10" idx="2"/>
          </p:cNvCxnSpPr>
          <p:nvPr/>
        </p:nvCxnSpPr>
        <p:spPr>
          <a:xfrm flipH="1" flipV="1">
            <a:off x="431540" y="3573016"/>
            <a:ext cx="714963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lowchart: Connector 80"/>
          <p:cNvSpPr/>
          <p:nvPr/>
        </p:nvSpPr>
        <p:spPr>
          <a:xfrm>
            <a:off x="4214070" y="194011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436647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3998046" y="186810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408744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349399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3565998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4231456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372740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3367360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387141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363800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3782022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5641886" y="1635148"/>
            <a:ext cx="1450394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Composite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  <a:endParaRPr lang="en-AU" sz="12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59" idx="3"/>
            <a:endCxn id="94" idx="1"/>
          </p:cNvCxnSpPr>
          <p:nvPr/>
        </p:nvCxnSpPr>
        <p:spPr>
          <a:xfrm flipV="1">
            <a:off x="4710899" y="1851172"/>
            <a:ext cx="930987" cy="3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/>
          <p:cNvSpPr/>
          <p:nvPr/>
        </p:nvSpPr>
        <p:spPr>
          <a:xfrm>
            <a:off x="8644710" y="2953370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9" name="TextBox 98"/>
          <p:cNvSpPr txBox="1"/>
          <p:nvPr/>
        </p:nvSpPr>
        <p:spPr>
          <a:xfrm>
            <a:off x="8644710" y="2708920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100" name="Flowchart: Connector 99"/>
          <p:cNvSpPr/>
          <p:nvPr/>
        </p:nvSpPr>
        <p:spPr>
          <a:xfrm>
            <a:off x="869580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4" name="Flowchart: Connector 103"/>
          <p:cNvSpPr/>
          <p:nvPr/>
        </p:nvSpPr>
        <p:spPr>
          <a:xfrm>
            <a:off x="892921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5" name="Flowchart: Connector 104"/>
          <p:cNvSpPr/>
          <p:nvPr/>
        </p:nvSpPr>
        <p:spPr>
          <a:xfrm>
            <a:off x="9145237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6" name="Flowchart: Connector 105"/>
          <p:cNvSpPr/>
          <p:nvPr/>
        </p:nvSpPr>
        <p:spPr>
          <a:xfrm>
            <a:off x="9915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7" name="Flowchart: Connector 106"/>
          <p:cNvSpPr/>
          <p:nvPr/>
        </p:nvSpPr>
        <p:spPr>
          <a:xfrm>
            <a:off x="9709475" y="30597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9" name="Flowchart: Connector 108"/>
          <p:cNvSpPr/>
          <p:nvPr/>
        </p:nvSpPr>
        <p:spPr>
          <a:xfrm>
            <a:off x="9507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9242613" y="2905670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11" name="Flowchart: Document 110"/>
          <p:cNvSpPr/>
          <p:nvPr/>
        </p:nvSpPr>
        <p:spPr>
          <a:xfrm>
            <a:off x="5616845" y="2905199"/>
            <a:ext cx="1547443" cy="1027857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2" name="Flowchart: Connector 111"/>
          <p:cNvSpPr/>
          <p:nvPr/>
        </p:nvSpPr>
        <p:spPr>
          <a:xfrm>
            <a:off x="5688853" y="321372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3" name="Flowchart: Connector 112"/>
          <p:cNvSpPr/>
          <p:nvPr/>
        </p:nvSpPr>
        <p:spPr>
          <a:xfrm>
            <a:off x="6984997" y="320826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4" name="Flowchart: Connector 113"/>
          <p:cNvSpPr/>
          <p:nvPr/>
        </p:nvSpPr>
        <p:spPr>
          <a:xfrm>
            <a:off x="5904877" y="29922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5" name="Flowchart: Connector 114"/>
          <p:cNvSpPr/>
          <p:nvPr/>
        </p:nvSpPr>
        <p:spPr>
          <a:xfrm>
            <a:off x="6108632" y="342974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6" name="Flowchart: Connector 115"/>
          <p:cNvSpPr/>
          <p:nvPr/>
        </p:nvSpPr>
        <p:spPr>
          <a:xfrm>
            <a:off x="6595302" y="306425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7" name="Flowchart: Connector 116"/>
          <p:cNvSpPr/>
          <p:nvPr/>
        </p:nvSpPr>
        <p:spPr>
          <a:xfrm>
            <a:off x="6768973" y="33522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22" name="Straight Arrow Connector 121"/>
          <p:cNvCxnSpPr>
            <a:stCxn id="112" idx="0"/>
            <a:endCxn id="114" idx="3"/>
          </p:cNvCxnSpPr>
          <p:nvPr/>
        </p:nvCxnSpPr>
        <p:spPr>
          <a:xfrm flipV="1">
            <a:off x="5769554" y="311516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12" idx="5"/>
            <a:endCxn id="115" idx="2"/>
          </p:cNvCxnSpPr>
          <p:nvPr/>
        </p:nvCxnSpPr>
        <p:spPr>
          <a:xfrm>
            <a:off x="5826618" y="3336646"/>
            <a:ext cx="282014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14" idx="6"/>
          </p:cNvCxnSpPr>
          <p:nvPr/>
        </p:nvCxnSpPr>
        <p:spPr>
          <a:xfrm flipV="1">
            <a:off x="6066279" y="305879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38" idx="1"/>
            <a:endCxn id="116" idx="2"/>
          </p:cNvCxnSpPr>
          <p:nvPr/>
        </p:nvCxnSpPr>
        <p:spPr>
          <a:xfrm>
            <a:off x="6480941" y="3104902"/>
            <a:ext cx="114361" cy="3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16" idx="5"/>
            <a:endCxn id="113" idx="1"/>
          </p:cNvCxnSpPr>
          <p:nvPr/>
        </p:nvCxnSpPr>
        <p:spPr>
          <a:xfrm>
            <a:off x="6733067" y="3187176"/>
            <a:ext cx="275567" cy="42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17" idx="6"/>
            <a:endCxn id="113" idx="3"/>
          </p:cNvCxnSpPr>
          <p:nvPr/>
        </p:nvCxnSpPr>
        <p:spPr>
          <a:xfrm flipV="1">
            <a:off x="6930375" y="333119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117" idx="2"/>
          </p:cNvCxnSpPr>
          <p:nvPr/>
        </p:nvCxnSpPr>
        <p:spPr>
          <a:xfrm flipV="1">
            <a:off x="6552949" y="342429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 rot="10800000">
            <a:off x="6264917" y="292023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39" name="TextBox 138"/>
          <p:cNvSpPr txBox="1"/>
          <p:nvPr/>
        </p:nvSpPr>
        <p:spPr>
          <a:xfrm rot="10800000">
            <a:off x="6269876" y="338694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44" name="Flowchart: Document 143"/>
          <p:cNvSpPr/>
          <p:nvPr/>
        </p:nvSpPr>
        <p:spPr>
          <a:xfrm>
            <a:off x="8641181" y="1340768"/>
            <a:ext cx="15474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5" name="Flowchart: Connector 144"/>
          <p:cNvSpPr/>
          <p:nvPr/>
        </p:nvSpPr>
        <p:spPr>
          <a:xfrm>
            <a:off x="8676456" y="177356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6" name="Flowchart: Connector 145"/>
          <p:cNvSpPr/>
          <p:nvPr/>
        </p:nvSpPr>
        <p:spPr>
          <a:xfrm>
            <a:off x="9972600" y="176810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7" name="Flowchart: Connector 146"/>
          <p:cNvSpPr/>
          <p:nvPr/>
        </p:nvSpPr>
        <p:spPr>
          <a:xfrm>
            <a:off x="8892480" y="15520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8" name="Flowchart: Connector 147"/>
          <p:cNvSpPr/>
          <p:nvPr/>
        </p:nvSpPr>
        <p:spPr>
          <a:xfrm>
            <a:off x="9036496" y="19895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9" name="Flowchart: Connector 148"/>
          <p:cNvSpPr/>
          <p:nvPr/>
        </p:nvSpPr>
        <p:spPr>
          <a:xfrm>
            <a:off x="9595174" y="155753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50" name="Flowchart: Connector 149"/>
          <p:cNvSpPr/>
          <p:nvPr/>
        </p:nvSpPr>
        <p:spPr>
          <a:xfrm>
            <a:off x="9756576" y="191212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51" name="Straight Arrow Connector 150"/>
          <p:cNvCxnSpPr>
            <a:stCxn id="145" idx="0"/>
            <a:endCxn id="147" idx="3"/>
          </p:cNvCxnSpPr>
          <p:nvPr/>
        </p:nvCxnSpPr>
        <p:spPr>
          <a:xfrm flipV="1">
            <a:off x="8757157" y="167500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45" idx="5"/>
            <a:endCxn id="148" idx="2"/>
          </p:cNvCxnSpPr>
          <p:nvPr/>
        </p:nvCxnSpPr>
        <p:spPr>
          <a:xfrm>
            <a:off x="8814221" y="1896486"/>
            <a:ext cx="222275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47" idx="6"/>
          </p:cNvCxnSpPr>
          <p:nvPr/>
        </p:nvCxnSpPr>
        <p:spPr>
          <a:xfrm flipV="1">
            <a:off x="9053882" y="161863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8" idx="1"/>
            <a:endCxn id="149" idx="2"/>
          </p:cNvCxnSpPr>
          <p:nvPr/>
        </p:nvCxnSpPr>
        <p:spPr>
          <a:xfrm>
            <a:off x="9468544" y="1624092"/>
            <a:ext cx="126630" cy="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9" idx="5"/>
            <a:endCxn id="146" idx="1"/>
          </p:cNvCxnSpPr>
          <p:nvPr/>
        </p:nvCxnSpPr>
        <p:spPr>
          <a:xfrm>
            <a:off x="9732939" y="1680462"/>
            <a:ext cx="263298" cy="108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6"/>
            <a:endCxn id="146" idx="3"/>
          </p:cNvCxnSpPr>
          <p:nvPr/>
        </p:nvCxnSpPr>
        <p:spPr>
          <a:xfrm flipV="1">
            <a:off x="9917978" y="189103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150" idx="2"/>
          </p:cNvCxnSpPr>
          <p:nvPr/>
        </p:nvCxnSpPr>
        <p:spPr>
          <a:xfrm flipV="1">
            <a:off x="9540552" y="198413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 rot="10800000">
            <a:off x="9252520" y="148007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59" name="TextBox 158"/>
          <p:cNvSpPr txBox="1"/>
          <p:nvPr/>
        </p:nvSpPr>
        <p:spPr>
          <a:xfrm rot="10800000">
            <a:off x="9257479" y="194678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174" name="Straight Arrow Connector 173"/>
          <p:cNvCxnSpPr>
            <a:stCxn id="4" idx="3"/>
            <a:endCxn id="11" idx="1"/>
          </p:cNvCxnSpPr>
          <p:nvPr/>
        </p:nvCxnSpPr>
        <p:spPr>
          <a:xfrm flipV="1">
            <a:off x="1063721" y="1861406"/>
            <a:ext cx="411935" cy="67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endCxn id="11" idx="2"/>
          </p:cNvCxnSpPr>
          <p:nvPr/>
        </p:nvCxnSpPr>
        <p:spPr>
          <a:xfrm flipV="1">
            <a:off x="1973879" y="2149438"/>
            <a:ext cx="5833" cy="716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 rot="16200000">
            <a:off x="-1751775" y="4440749"/>
            <a:ext cx="14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Matchmaking</a:t>
            </a:r>
            <a:endParaRPr lang="en-AU" dirty="0"/>
          </a:p>
        </p:txBody>
      </p:sp>
      <p:sp>
        <p:nvSpPr>
          <p:cNvPr id="201" name="TextBox 200"/>
          <p:cNvSpPr txBox="1"/>
          <p:nvPr/>
        </p:nvSpPr>
        <p:spPr>
          <a:xfrm rot="5400000">
            <a:off x="8767608" y="4475351"/>
            <a:ext cx="2609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Particle Swarm Optimization</a:t>
            </a:r>
            <a:endParaRPr lang="en-AU" sz="1600" b="1" dirty="0"/>
          </a:p>
        </p:txBody>
      </p:sp>
      <p:sp>
        <p:nvSpPr>
          <p:cNvPr id="207" name="Rounded Rectangle 206"/>
          <p:cNvSpPr/>
          <p:nvPr/>
        </p:nvSpPr>
        <p:spPr>
          <a:xfrm>
            <a:off x="7921101" y="4430598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8" name="Rounded Rectangle 207"/>
          <p:cNvSpPr/>
          <p:nvPr/>
        </p:nvSpPr>
        <p:spPr>
          <a:xfrm>
            <a:off x="7996638" y="4620587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9" name="TextBox 208"/>
          <p:cNvSpPr txBox="1"/>
          <p:nvPr/>
        </p:nvSpPr>
        <p:spPr>
          <a:xfrm>
            <a:off x="7996638" y="4376137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210" name="Flowchart: Connector 209"/>
          <p:cNvSpPr/>
          <p:nvPr/>
        </p:nvSpPr>
        <p:spPr>
          <a:xfrm>
            <a:off x="804773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1" name="Flowchart: Connector 210"/>
          <p:cNvSpPr/>
          <p:nvPr/>
        </p:nvSpPr>
        <p:spPr>
          <a:xfrm>
            <a:off x="828114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2" name="Flowchart: Connector 211"/>
          <p:cNvSpPr/>
          <p:nvPr/>
        </p:nvSpPr>
        <p:spPr>
          <a:xfrm>
            <a:off x="8497165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3" name="Flowchart: Connector 212"/>
          <p:cNvSpPr/>
          <p:nvPr/>
        </p:nvSpPr>
        <p:spPr>
          <a:xfrm>
            <a:off x="9267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4" name="Flowchart: Connector 213"/>
          <p:cNvSpPr/>
          <p:nvPr/>
        </p:nvSpPr>
        <p:spPr>
          <a:xfrm>
            <a:off x="9061403" y="472700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5" name="Flowchart: Connector 214"/>
          <p:cNvSpPr/>
          <p:nvPr/>
        </p:nvSpPr>
        <p:spPr>
          <a:xfrm>
            <a:off x="8859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8594541" y="4572887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28" name="Straight Arrow Connector 27"/>
          <p:cNvCxnSpPr>
            <a:stCxn id="94" idx="2"/>
            <a:endCxn id="138" idx="2"/>
          </p:cNvCxnSpPr>
          <p:nvPr/>
        </p:nvCxnSpPr>
        <p:spPr>
          <a:xfrm>
            <a:off x="6367083" y="2067196"/>
            <a:ext cx="5846" cy="8530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Flowchart: Data 129"/>
          <p:cNvSpPr/>
          <p:nvPr/>
        </p:nvSpPr>
        <p:spPr>
          <a:xfrm>
            <a:off x="5076056" y="4132331"/>
            <a:ext cx="1507902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Semantic 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2" name="Elbow Connector 251"/>
          <p:cNvCxnSpPr>
            <a:stCxn id="119" idx="3"/>
            <a:endCxn id="207" idx="2"/>
          </p:cNvCxnSpPr>
          <p:nvPr/>
        </p:nvCxnSpPr>
        <p:spPr>
          <a:xfrm flipV="1">
            <a:off x="7102514" y="5013176"/>
            <a:ext cx="1628313" cy="432048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Elbow Connector 253"/>
          <p:cNvCxnSpPr>
            <a:stCxn id="207" idx="0"/>
            <a:endCxn id="111" idx="3"/>
          </p:cNvCxnSpPr>
          <p:nvPr/>
        </p:nvCxnSpPr>
        <p:spPr>
          <a:xfrm rot="16200000" flipV="1">
            <a:off x="7441823" y="3141593"/>
            <a:ext cx="1011470" cy="156653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882430" y="3284984"/>
            <a:ext cx="116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Best Location</a:t>
            </a:r>
            <a:endParaRPr lang="en-NZ" sz="1400" dirty="0"/>
          </a:p>
        </p:txBody>
      </p:sp>
      <p:sp>
        <p:nvSpPr>
          <p:cNvPr id="119" name="Flowchart: Alternate Process 118"/>
          <p:cNvSpPr/>
          <p:nvPr/>
        </p:nvSpPr>
        <p:spPr>
          <a:xfrm>
            <a:off x="5652120" y="5229200"/>
            <a:ext cx="1450394" cy="432048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solidFill>
                  <a:schemeClr val="tx1"/>
                </a:solidFill>
              </a:rPr>
              <a:t>Fitness </a:t>
            </a:r>
            <a:endParaRPr lang="en-AU" sz="1200" b="1" dirty="0" smtClean="0">
              <a:solidFill>
                <a:schemeClr val="tx1"/>
              </a:solidFill>
            </a:endParaRPr>
          </a:p>
          <a:p>
            <a:pPr algn="ctr"/>
            <a:r>
              <a:rPr lang="en-AU" sz="1200" b="1" dirty="0" smtClean="0">
                <a:solidFill>
                  <a:schemeClr val="tx1"/>
                </a:solidFill>
              </a:rPr>
              <a:t>Function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60" name="Flowchart: Data 159"/>
          <p:cNvSpPr/>
          <p:nvPr/>
        </p:nvSpPr>
        <p:spPr>
          <a:xfrm>
            <a:off x="6372200" y="4276347"/>
            <a:ext cx="1507902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 smtClean="0">
                <a:solidFill>
                  <a:schemeClr val="tx1"/>
                </a:solidFill>
              </a:rPr>
              <a:t>QoS</a:t>
            </a:r>
            <a:endParaRPr lang="en-US" sz="11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/>
          <p:cNvCxnSpPr>
            <a:stCxn id="111" idx="2"/>
            <a:endCxn id="130" idx="1"/>
          </p:cNvCxnSpPr>
          <p:nvPr/>
        </p:nvCxnSpPr>
        <p:spPr>
          <a:xfrm flipH="1">
            <a:off x="5830007" y="3865103"/>
            <a:ext cx="560560" cy="2672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11" idx="2"/>
            <a:endCxn id="160" idx="1"/>
          </p:cNvCxnSpPr>
          <p:nvPr/>
        </p:nvCxnSpPr>
        <p:spPr>
          <a:xfrm>
            <a:off x="6390567" y="3865103"/>
            <a:ext cx="735584" cy="41124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30" idx="3"/>
            <a:endCxn id="119" idx="0"/>
          </p:cNvCxnSpPr>
          <p:nvPr/>
        </p:nvCxnSpPr>
        <p:spPr>
          <a:xfrm>
            <a:off x="5679217" y="4581128"/>
            <a:ext cx="698100" cy="6480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60" idx="4"/>
            <a:endCxn id="119" idx="0"/>
          </p:cNvCxnSpPr>
          <p:nvPr/>
        </p:nvCxnSpPr>
        <p:spPr>
          <a:xfrm flipH="1">
            <a:off x="6377317" y="4725144"/>
            <a:ext cx="748834" cy="5040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63" idx="0"/>
            <a:endCxn id="159" idx="0"/>
          </p:cNvCxnSpPr>
          <p:nvPr/>
        </p:nvCxnSpPr>
        <p:spPr>
          <a:xfrm flipH="1" flipV="1">
            <a:off x="9395927" y="2316115"/>
            <a:ext cx="18247" cy="447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-1381878" y="1139019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Step1</a:t>
            </a:r>
            <a:endParaRPr lang="en-US" sz="1200" dirty="0"/>
          </a:p>
        </p:txBody>
      </p:sp>
      <p:sp>
        <p:nvSpPr>
          <p:cNvPr id="118" name="TextBox 117"/>
          <p:cNvSpPr txBox="1"/>
          <p:nvPr/>
        </p:nvSpPr>
        <p:spPr>
          <a:xfrm>
            <a:off x="1476372" y="113363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Step2</a:t>
            </a:r>
            <a:endParaRPr lang="en-US" sz="1200" dirty="0"/>
          </a:p>
        </p:txBody>
      </p:sp>
      <p:sp>
        <p:nvSpPr>
          <p:cNvPr id="120" name="TextBox 119"/>
          <p:cNvSpPr txBox="1"/>
          <p:nvPr/>
        </p:nvSpPr>
        <p:spPr>
          <a:xfrm>
            <a:off x="6012876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Step3</a:t>
            </a:r>
            <a:endParaRPr lang="en-US" sz="1200" dirty="0"/>
          </a:p>
        </p:txBody>
      </p:sp>
      <p:sp>
        <p:nvSpPr>
          <p:cNvPr id="121" name="TextBox 120"/>
          <p:cNvSpPr txBox="1"/>
          <p:nvPr/>
        </p:nvSpPr>
        <p:spPr>
          <a:xfrm>
            <a:off x="7884368" y="291565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Step4</a:t>
            </a:r>
            <a:endParaRPr lang="en-US" sz="1200" dirty="0"/>
          </a:p>
        </p:txBody>
      </p:sp>
      <p:sp>
        <p:nvSpPr>
          <p:cNvPr id="123" name="TextBox 122"/>
          <p:cNvSpPr txBox="1"/>
          <p:nvPr/>
        </p:nvSpPr>
        <p:spPr>
          <a:xfrm>
            <a:off x="7875429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Step5</a:t>
            </a:r>
            <a:endParaRPr lang="en-US" dirty="0"/>
          </a:p>
        </p:txBody>
      </p:sp>
      <p:sp>
        <p:nvSpPr>
          <p:cNvPr id="124" name="Rectangle 123"/>
          <p:cNvSpPr/>
          <p:nvPr/>
        </p:nvSpPr>
        <p:spPr>
          <a:xfrm>
            <a:off x="2434644" y="2869498"/>
            <a:ext cx="2279396" cy="30257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25" name="Flowchart: Connector 108"/>
          <p:cNvSpPr/>
          <p:nvPr/>
        </p:nvSpPr>
        <p:spPr>
          <a:xfrm>
            <a:off x="3716846" y="3068960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26" name="Flowchart: Connector 108"/>
          <p:cNvSpPr/>
          <p:nvPr/>
        </p:nvSpPr>
        <p:spPr>
          <a:xfrm>
            <a:off x="3068774" y="3429000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28" name="Flowchart: Connector 108"/>
          <p:cNvSpPr/>
          <p:nvPr/>
        </p:nvSpPr>
        <p:spPr>
          <a:xfrm>
            <a:off x="4220902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2" name="Flowchart: Connector 108"/>
          <p:cNvSpPr/>
          <p:nvPr/>
        </p:nvSpPr>
        <p:spPr>
          <a:xfrm>
            <a:off x="3860862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4" name="Flowchart: Connector 108"/>
          <p:cNvSpPr/>
          <p:nvPr/>
        </p:nvSpPr>
        <p:spPr>
          <a:xfrm>
            <a:off x="3491880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 rot="16200000">
            <a:off x="1209423" y="4311320"/>
            <a:ext cx="2854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Ontology-based Index Cache</a:t>
            </a:r>
            <a:endParaRPr lang="en-AU" dirty="0"/>
          </a:p>
        </p:txBody>
      </p:sp>
      <p:cxnSp>
        <p:nvCxnSpPr>
          <p:cNvPr id="18" name="Straight Connector 17"/>
          <p:cNvCxnSpPr>
            <a:stCxn id="125" idx="4"/>
          </p:cNvCxnSpPr>
          <p:nvPr/>
        </p:nvCxnSpPr>
        <p:spPr>
          <a:xfrm flipH="1">
            <a:off x="3208965" y="3265620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25" idx="4"/>
            <a:endCxn id="134" idx="0"/>
          </p:cNvCxnSpPr>
          <p:nvPr/>
        </p:nvCxnSpPr>
        <p:spPr>
          <a:xfrm flipH="1">
            <a:off x="3595421" y="3265620"/>
            <a:ext cx="22496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5" idx="4"/>
            <a:endCxn id="132" idx="0"/>
          </p:cNvCxnSpPr>
          <p:nvPr/>
        </p:nvCxnSpPr>
        <p:spPr>
          <a:xfrm>
            <a:off x="3820387" y="3265620"/>
            <a:ext cx="14401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25" idx="4"/>
            <a:endCxn id="128" idx="0"/>
          </p:cNvCxnSpPr>
          <p:nvPr/>
        </p:nvCxnSpPr>
        <p:spPr>
          <a:xfrm>
            <a:off x="3820387" y="3265620"/>
            <a:ext cx="50405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293633" y="3645024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Plugin1</a:t>
            </a:r>
            <a:endParaRPr lang="en-US" sz="800" dirty="0"/>
          </a:p>
        </p:txBody>
      </p:sp>
      <p:sp>
        <p:nvSpPr>
          <p:cNvPr id="140" name="TextBox 139"/>
          <p:cNvSpPr txBox="1"/>
          <p:nvPr/>
        </p:nvSpPr>
        <p:spPr>
          <a:xfrm>
            <a:off x="2915163" y="3632855"/>
            <a:ext cx="4142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Exact</a:t>
            </a:r>
            <a:endParaRPr lang="en-US" sz="800" dirty="0"/>
          </a:p>
        </p:txBody>
      </p:sp>
      <p:sp>
        <p:nvSpPr>
          <p:cNvPr id="141" name="TextBox 140"/>
          <p:cNvSpPr txBox="1"/>
          <p:nvPr/>
        </p:nvSpPr>
        <p:spPr>
          <a:xfrm>
            <a:off x="3725682" y="3645604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142" name="TextBox 141"/>
          <p:cNvSpPr txBox="1"/>
          <p:nvPr/>
        </p:nvSpPr>
        <p:spPr>
          <a:xfrm>
            <a:off x="4139952" y="3645604"/>
            <a:ext cx="6040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Subs1</a:t>
            </a:r>
            <a:endParaRPr lang="en-US" sz="800" dirty="0"/>
          </a:p>
        </p:txBody>
      </p:sp>
      <p:sp>
        <p:nvSpPr>
          <p:cNvPr id="51" name="TextBox 50"/>
          <p:cNvSpPr txBox="1"/>
          <p:nvPr/>
        </p:nvSpPr>
        <p:spPr>
          <a:xfrm>
            <a:off x="5684230" y="298309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6491131" y="338694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6738399" y="3004010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3" name="TextBox 162"/>
          <p:cNvSpPr txBox="1"/>
          <p:nvPr/>
        </p:nvSpPr>
        <p:spPr>
          <a:xfrm>
            <a:off x="5773535" y="3307112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4" name="TextBox 163"/>
          <p:cNvSpPr txBox="1"/>
          <p:nvPr/>
        </p:nvSpPr>
        <p:spPr>
          <a:xfrm>
            <a:off x="6876256" y="3311406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5" name="TextBox 164"/>
          <p:cNvSpPr txBox="1"/>
          <p:nvPr/>
        </p:nvSpPr>
        <p:spPr>
          <a:xfrm>
            <a:off x="5620111" y="315708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7" name="TextBox 166"/>
          <p:cNvSpPr txBox="1"/>
          <p:nvPr/>
        </p:nvSpPr>
        <p:spPr>
          <a:xfrm>
            <a:off x="6048779" y="3371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8" name="TextBox 167"/>
          <p:cNvSpPr txBox="1"/>
          <p:nvPr/>
        </p:nvSpPr>
        <p:spPr>
          <a:xfrm>
            <a:off x="5846955" y="2937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6540680" y="300829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0" name="TextBox 169"/>
          <p:cNvSpPr txBox="1"/>
          <p:nvPr/>
        </p:nvSpPr>
        <p:spPr>
          <a:xfrm>
            <a:off x="6920048" y="3155906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8651779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3" name="TextBox 172"/>
          <p:cNvSpPr txBox="1"/>
          <p:nvPr/>
        </p:nvSpPr>
        <p:spPr>
          <a:xfrm>
            <a:off x="8885097" y="29936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9101770" y="299720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8" name="TextBox 177"/>
          <p:cNvSpPr txBox="1"/>
          <p:nvPr/>
        </p:nvSpPr>
        <p:spPr>
          <a:xfrm>
            <a:off x="9453325" y="29937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9" name="TextBox 178"/>
          <p:cNvSpPr txBox="1"/>
          <p:nvPr/>
        </p:nvSpPr>
        <p:spPr>
          <a:xfrm>
            <a:off x="9663153" y="299415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0" name="TextBox 179"/>
          <p:cNvSpPr txBox="1"/>
          <p:nvPr/>
        </p:nvSpPr>
        <p:spPr>
          <a:xfrm>
            <a:off x="9863304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1" name="TextBox 180"/>
          <p:cNvSpPr txBox="1"/>
          <p:nvPr/>
        </p:nvSpPr>
        <p:spPr>
          <a:xfrm>
            <a:off x="8609698" y="17168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3" name="TextBox 182"/>
          <p:cNvSpPr txBox="1"/>
          <p:nvPr/>
        </p:nvSpPr>
        <p:spPr>
          <a:xfrm>
            <a:off x="8976027" y="19307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4" name="TextBox 183"/>
          <p:cNvSpPr txBox="1"/>
          <p:nvPr/>
        </p:nvSpPr>
        <p:spPr>
          <a:xfrm>
            <a:off x="8834512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9535633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9688979" y="185985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7" name="TextBox 186"/>
          <p:cNvSpPr txBox="1"/>
          <p:nvPr/>
        </p:nvSpPr>
        <p:spPr>
          <a:xfrm>
            <a:off x="9913233" y="170538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8649145" y="154965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89" name="TextBox 188"/>
          <p:cNvSpPr txBox="1"/>
          <p:nvPr/>
        </p:nvSpPr>
        <p:spPr>
          <a:xfrm>
            <a:off x="8738286" y="18598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0" name="TextBox 189"/>
          <p:cNvSpPr txBox="1"/>
          <p:nvPr/>
        </p:nvSpPr>
        <p:spPr>
          <a:xfrm>
            <a:off x="8979145" y="140296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9461216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2" name="TextBox 191"/>
          <p:cNvSpPr txBox="1"/>
          <p:nvPr/>
        </p:nvSpPr>
        <p:spPr>
          <a:xfrm>
            <a:off x="9366496" y="1410631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3" name="TextBox 192"/>
          <p:cNvSpPr txBox="1"/>
          <p:nvPr/>
        </p:nvSpPr>
        <p:spPr>
          <a:xfrm>
            <a:off x="9741091" y="1539439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4" name="TextBox 193"/>
          <p:cNvSpPr txBox="1"/>
          <p:nvPr/>
        </p:nvSpPr>
        <p:spPr>
          <a:xfrm>
            <a:off x="9857260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5" name="TextBox 194"/>
          <p:cNvSpPr txBox="1"/>
          <p:nvPr/>
        </p:nvSpPr>
        <p:spPr>
          <a:xfrm>
            <a:off x="7997227" y="46615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6" name="TextBox 195"/>
          <p:cNvSpPr txBox="1"/>
          <p:nvPr/>
        </p:nvSpPr>
        <p:spPr>
          <a:xfrm>
            <a:off x="8236353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7" name="TextBox 196"/>
          <p:cNvSpPr txBox="1"/>
          <p:nvPr/>
        </p:nvSpPr>
        <p:spPr>
          <a:xfrm>
            <a:off x="8453698" y="466236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8" name="TextBox 197"/>
          <p:cNvSpPr txBox="1"/>
          <p:nvPr/>
        </p:nvSpPr>
        <p:spPr>
          <a:xfrm>
            <a:off x="8810260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9" name="TextBox 198"/>
          <p:cNvSpPr txBox="1"/>
          <p:nvPr/>
        </p:nvSpPr>
        <p:spPr>
          <a:xfrm>
            <a:off x="9014168" y="467347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202" name="TextBox 201"/>
          <p:cNvSpPr txBox="1"/>
          <p:nvPr/>
        </p:nvSpPr>
        <p:spPr>
          <a:xfrm>
            <a:off x="9223973" y="466819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56" name="Rectangle 55"/>
          <p:cNvSpPr/>
          <p:nvPr/>
        </p:nvSpPr>
        <p:spPr>
          <a:xfrm>
            <a:off x="3507593" y="3044170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04" name="Rectangle 203"/>
          <p:cNvSpPr/>
          <p:nvPr/>
        </p:nvSpPr>
        <p:spPr>
          <a:xfrm>
            <a:off x="2856389" y="3408230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05" name="Rectangle 204"/>
          <p:cNvSpPr/>
          <p:nvPr/>
        </p:nvSpPr>
        <p:spPr>
          <a:xfrm>
            <a:off x="3289181" y="3428238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06" name="Rectangle 205"/>
          <p:cNvSpPr/>
          <p:nvPr/>
        </p:nvSpPr>
        <p:spPr>
          <a:xfrm>
            <a:off x="3643503" y="3447091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17" name="Rectangle 216"/>
          <p:cNvSpPr/>
          <p:nvPr/>
        </p:nvSpPr>
        <p:spPr>
          <a:xfrm>
            <a:off x="4009133" y="3446071"/>
            <a:ext cx="2683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18" name="Flowchart: Connector 108"/>
          <p:cNvSpPr/>
          <p:nvPr/>
        </p:nvSpPr>
        <p:spPr>
          <a:xfrm>
            <a:off x="3716846" y="51347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9" name="Flowchart: Connector 108"/>
          <p:cNvSpPr/>
          <p:nvPr/>
        </p:nvSpPr>
        <p:spPr>
          <a:xfrm>
            <a:off x="3068774" y="549480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0" name="Flowchart: Connector 108"/>
          <p:cNvSpPr/>
          <p:nvPr/>
        </p:nvSpPr>
        <p:spPr>
          <a:xfrm>
            <a:off x="4220902" y="551416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1" name="Flowchart: Connector 108"/>
          <p:cNvSpPr/>
          <p:nvPr/>
        </p:nvSpPr>
        <p:spPr>
          <a:xfrm>
            <a:off x="3860862" y="551416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2" name="Flowchart: Connector 108"/>
          <p:cNvSpPr/>
          <p:nvPr/>
        </p:nvSpPr>
        <p:spPr>
          <a:xfrm>
            <a:off x="3491880" y="551416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/>
          <p:nvPr/>
        </p:nvCxnSpPr>
        <p:spPr>
          <a:xfrm flipH="1">
            <a:off x="3208965" y="5331424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 flipH="1">
            <a:off x="3595421" y="5331424"/>
            <a:ext cx="22496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>
            <a:off x="3820387" y="5331424"/>
            <a:ext cx="14401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>
            <a:off x="3820387" y="5331424"/>
            <a:ext cx="50405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TextBox 226"/>
          <p:cNvSpPr txBox="1"/>
          <p:nvPr/>
        </p:nvSpPr>
        <p:spPr>
          <a:xfrm>
            <a:off x="3293633" y="5710828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228" name="TextBox 227"/>
          <p:cNvSpPr txBox="1"/>
          <p:nvPr/>
        </p:nvSpPr>
        <p:spPr>
          <a:xfrm>
            <a:off x="2915162" y="5698659"/>
            <a:ext cx="5047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/>
              <a:t>Plugin1</a:t>
            </a:r>
            <a:endParaRPr lang="en-US" sz="800" dirty="0"/>
          </a:p>
        </p:txBody>
      </p:sp>
      <p:sp>
        <p:nvSpPr>
          <p:cNvPr id="229" name="TextBox 228"/>
          <p:cNvSpPr txBox="1"/>
          <p:nvPr/>
        </p:nvSpPr>
        <p:spPr>
          <a:xfrm>
            <a:off x="3725682" y="5711408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Plugin3</a:t>
            </a:r>
            <a:endParaRPr lang="en-US" sz="800" dirty="0"/>
          </a:p>
        </p:txBody>
      </p:sp>
      <p:sp>
        <p:nvSpPr>
          <p:cNvPr id="230" name="TextBox 229"/>
          <p:cNvSpPr txBox="1"/>
          <p:nvPr/>
        </p:nvSpPr>
        <p:spPr>
          <a:xfrm>
            <a:off x="4139952" y="5711408"/>
            <a:ext cx="6040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Subs1</a:t>
            </a:r>
            <a:endParaRPr lang="en-US" sz="800" dirty="0"/>
          </a:p>
        </p:txBody>
      </p:sp>
      <p:sp>
        <p:nvSpPr>
          <p:cNvPr id="231" name="Rectangle 230"/>
          <p:cNvSpPr/>
          <p:nvPr/>
        </p:nvSpPr>
        <p:spPr>
          <a:xfrm>
            <a:off x="3507593" y="5109974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32" name="Rectangle 231"/>
          <p:cNvSpPr/>
          <p:nvPr/>
        </p:nvSpPr>
        <p:spPr>
          <a:xfrm>
            <a:off x="2856389" y="5474034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3" name="Rectangle 232"/>
          <p:cNvSpPr/>
          <p:nvPr/>
        </p:nvSpPr>
        <p:spPr>
          <a:xfrm>
            <a:off x="3289181" y="5494042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4" name="Rectangle 233"/>
          <p:cNvSpPr/>
          <p:nvPr/>
        </p:nvSpPr>
        <p:spPr>
          <a:xfrm>
            <a:off x="3643503" y="5512895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5" name="Rectangle 234"/>
          <p:cNvSpPr/>
          <p:nvPr/>
        </p:nvSpPr>
        <p:spPr>
          <a:xfrm>
            <a:off x="4009133" y="5511875"/>
            <a:ext cx="2683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6" name="Flowchart: Connector 108"/>
          <p:cNvSpPr/>
          <p:nvPr/>
        </p:nvSpPr>
        <p:spPr>
          <a:xfrm>
            <a:off x="3704265" y="424587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37" name="Flowchart: Connector 108"/>
          <p:cNvSpPr/>
          <p:nvPr/>
        </p:nvSpPr>
        <p:spPr>
          <a:xfrm>
            <a:off x="3056193" y="460591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39" name="Flowchart: Connector 108"/>
          <p:cNvSpPr/>
          <p:nvPr/>
        </p:nvSpPr>
        <p:spPr>
          <a:xfrm>
            <a:off x="4148894" y="462528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40" name="Flowchart: Connector 108"/>
          <p:cNvSpPr/>
          <p:nvPr/>
        </p:nvSpPr>
        <p:spPr>
          <a:xfrm>
            <a:off x="3644838" y="462528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241" name="Straight Connector 240"/>
          <p:cNvCxnSpPr/>
          <p:nvPr/>
        </p:nvCxnSpPr>
        <p:spPr>
          <a:xfrm flipH="1">
            <a:off x="3196384" y="4442538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>
            <a:endCxn id="240" idx="0"/>
          </p:cNvCxnSpPr>
          <p:nvPr/>
        </p:nvCxnSpPr>
        <p:spPr>
          <a:xfrm flipH="1">
            <a:off x="3748379" y="4442538"/>
            <a:ext cx="59427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>
            <a:endCxn id="239" idx="0"/>
          </p:cNvCxnSpPr>
          <p:nvPr/>
        </p:nvCxnSpPr>
        <p:spPr>
          <a:xfrm>
            <a:off x="3807806" y="4442538"/>
            <a:ext cx="444629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extBox 244"/>
          <p:cNvSpPr txBox="1"/>
          <p:nvPr/>
        </p:nvSpPr>
        <p:spPr>
          <a:xfrm>
            <a:off x="3469183" y="4821942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Plugin1</a:t>
            </a:r>
            <a:endParaRPr lang="en-US" sz="800" dirty="0"/>
          </a:p>
        </p:txBody>
      </p:sp>
      <p:sp>
        <p:nvSpPr>
          <p:cNvPr id="246" name="TextBox 245"/>
          <p:cNvSpPr txBox="1"/>
          <p:nvPr/>
        </p:nvSpPr>
        <p:spPr>
          <a:xfrm>
            <a:off x="2902582" y="4809773"/>
            <a:ext cx="4142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Exact</a:t>
            </a:r>
            <a:endParaRPr lang="en-US" sz="800" dirty="0"/>
          </a:p>
        </p:txBody>
      </p:sp>
      <p:sp>
        <p:nvSpPr>
          <p:cNvPr id="247" name="TextBox 246"/>
          <p:cNvSpPr txBox="1"/>
          <p:nvPr/>
        </p:nvSpPr>
        <p:spPr>
          <a:xfrm>
            <a:off x="4003220" y="4822522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249" name="Rectangle 248"/>
          <p:cNvSpPr/>
          <p:nvPr/>
        </p:nvSpPr>
        <p:spPr>
          <a:xfrm>
            <a:off x="3495012" y="4221088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50" name="Rectangle 249"/>
          <p:cNvSpPr/>
          <p:nvPr/>
        </p:nvSpPr>
        <p:spPr>
          <a:xfrm>
            <a:off x="2843808" y="4585148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51" name="Rectangle 250"/>
          <p:cNvSpPr/>
          <p:nvPr/>
        </p:nvSpPr>
        <p:spPr>
          <a:xfrm>
            <a:off x="3419872" y="4605156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53" name="Rectangle 252"/>
          <p:cNvSpPr/>
          <p:nvPr/>
        </p:nvSpPr>
        <p:spPr>
          <a:xfrm>
            <a:off x="3923928" y="4624009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66" name="Oval 65"/>
          <p:cNvSpPr/>
          <p:nvPr/>
        </p:nvSpPr>
        <p:spPr>
          <a:xfrm>
            <a:off x="3688157" y="3887337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/>
          <p:cNvSpPr/>
          <p:nvPr/>
        </p:nvSpPr>
        <p:spPr>
          <a:xfrm>
            <a:off x="3684609" y="400506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/>
          <p:cNvSpPr/>
          <p:nvPr/>
        </p:nvSpPr>
        <p:spPr>
          <a:xfrm>
            <a:off x="3693129" y="413505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Elbow Connector 23"/>
          <p:cNvCxnSpPr>
            <a:stCxn id="11" idx="3"/>
          </p:cNvCxnSpPr>
          <p:nvPr/>
        </p:nvCxnSpPr>
        <p:spPr>
          <a:xfrm>
            <a:off x="2483768" y="1861406"/>
            <a:ext cx="337347" cy="99463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Up Arrow 30"/>
          <p:cNvSpPr/>
          <p:nvPr/>
        </p:nvSpPr>
        <p:spPr>
          <a:xfrm rot="5400000">
            <a:off x="4741390" y="2946024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38" name="Up Arrow 237"/>
          <p:cNvSpPr/>
          <p:nvPr/>
        </p:nvSpPr>
        <p:spPr>
          <a:xfrm rot="5400000">
            <a:off x="4713511" y="4379044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59" name="Up Arrow 258"/>
          <p:cNvSpPr/>
          <p:nvPr/>
        </p:nvSpPr>
        <p:spPr>
          <a:xfrm rot="5400000">
            <a:off x="1842132" y="2999458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60" name="Up Arrow 259"/>
          <p:cNvSpPr/>
          <p:nvPr/>
        </p:nvSpPr>
        <p:spPr>
          <a:xfrm rot="5400000">
            <a:off x="1846414" y="4340592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09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n 4"/>
          <p:cNvSpPr/>
          <p:nvPr/>
        </p:nvSpPr>
        <p:spPr>
          <a:xfrm>
            <a:off x="2123728" y="38610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6" name="Flowchart: Alternate Process 5"/>
          <p:cNvSpPr/>
          <p:nvPr/>
        </p:nvSpPr>
        <p:spPr>
          <a:xfrm>
            <a:off x="2555776" y="2348880"/>
            <a:ext cx="1008112" cy="4320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Find Corresponding Individuals 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7" name="Can 6"/>
          <p:cNvSpPr/>
          <p:nvPr/>
        </p:nvSpPr>
        <p:spPr>
          <a:xfrm>
            <a:off x="5940152" y="38610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4788024" y="3969060"/>
            <a:ext cx="864096" cy="64807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543189" y="2352517"/>
            <a:ext cx="14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Matchmaking</a:t>
            </a:r>
            <a:endParaRPr lang="en-AU" dirty="0"/>
          </a:p>
        </p:txBody>
      </p:sp>
      <p:sp>
        <p:nvSpPr>
          <p:cNvPr id="17" name="Oval 16"/>
          <p:cNvSpPr/>
          <p:nvPr/>
        </p:nvSpPr>
        <p:spPr>
          <a:xfrm>
            <a:off x="1691680" y="1484784"/>
            <a:ext cx="756084" cy="73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Web</a:t>
            </a:r>
          </a:p>
          <a:p>
            <a:pPr algn="ctr"/>
            <a:r>
              <a:rPr lang="en-US" sz="900" b="1" dirty="0">
                <a:solidFill>
                  <a:schemeClr val="tx1"/>
                </a:solidFill>
              </a:rPr>
              <a:t>Service</a:t>
            </a:r>
            <a:endParaRPr lang="en-NZ" sz="900" b="1" dirty="0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1691680" y="2911487"/>
            <a:ext cx="756084" cy="73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900" b="1" dirty="0">
                <a:solidFill>
                  <a:prstClr val="black"/>
                </a:solidFill>
              </a:rPr>
              <a:t>Web</a:t>
            </a:r>
          </a:p>
          <a:p>
            <a:pPr lvl="0" algn="ctr"/>
            <a:r>
              <a:rPr lang="en-US" sz="900" b="1" dirty="0">
                <a:solidFill>
                  <a:prstClr val="black"/>
                </a:solidFill>
              </a:rPr>
              <a:t>Service</a:t>
            </a:r>
            <a:endParaRPr lang="en-NZ" sz="900" b="1" dirty="0">
              <a:solidFill>
                <a:prstClr val="black"/>
              </a:solidFill>
            </a:endParaRPr>
          </a:p>
        </p:txBody>
      </p:sp>
      <p:sp>
        <p:nvSpPr>
          <p:cNvPr id="61" name="Flowchart: Alternate Process 60"/>
          <p:cNvSpPr/>
          <p:nvPr/>
        </p:nvSpPr>
        <p:spPr>
          <a:xfrm>
            <a:off x="2699792" y="1628800"/>
            <a:ext cx="720080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Parameter1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69" name="Flowchart: Alternate Process 68"/>
          <p:cNvSpPr/>
          <p:nvPr/>
        </p:nvSpPr>
        <p:spPr>
          <a:xfrm>
            <a:off x="2707559" y="3068960"/>
            <a:ext cx="712313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Parameter1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78" name="Flowchart: Decision 77"/>
          <p:cNvSpPr/>
          <p:nvPr/>
        </p:nvSpPr>
        <p:spPr>
          <a:xfrm>
            <a:off x="6670754" y="2443516"/>
            <a:ext cx="1069598" cy="439564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800" b="1" dirty="0">
              <a:solidFill>
                <a:schemeClr val="tx1"/>
              </a:solidFill>
            </a:endParaRPr>
          </a:p>
        </p:txBody>
      </p:sp>
      <p:sp>
        <p:nvSpPr>
          <p:cNvPr id="93" name="Flowchart: Alternate Process 92"/>
          <p:cNvSpPr/>
          <p:nvPr/>
        </p:nvSpPr>
        <p:spPr>
          <a:xfrm>
            <a:off x="4153916" y="162880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Individual1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4153916" y="306896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 Individual1</a:t>
            </a:r>
            <a:endParaRPr lang="en-AU" sz="8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17" idx="6"/>
            <a:endCxn id="61" idx="1"/>
          </p:cNvCxnSpPr>
          <p:nvPr/>
        </p:nvCxnSpPr>
        <p:spPr>
          <a:xfrm flipV="1">
            <a:off x="2447764" y="1844824"/>
            <a:ext cx="252028" cy="672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61" idx="2"/>
          </p:cNvCxnSpPr>
          <p:nvPr/>
        </p:nvCxnSpPr>
        <p:spPr>
          <a:xfrm>
            <a:off x="3059832" y="2060848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69" idx="0"/>
          </p:cNvCxnSpPr>
          <p:nvPr/>
        </p:nvCxnSpPr>
        <p:spPr>
          <a:xfrm flipH="1" flipV="1">
            <a:off x="3059832" y="2780928"/>
            <a:ext cx="3884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21" idx="6"/>
            <a:endCxn id="69" idx="1"/>
          </p:cNvCxnSpPr>
          <p:nvPr/>
        </p:nvCxnSpPr>
        <p:spPr>
          <a:xfrm>
            <a:off x="2447764" y="3278256"/>
            <a:ext cx="259795" cy="67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Flowchart: Alternate Process 156"/>
          <p:cNvSpPr/>
          <p:nvPr/>
        </p:nvSpPr>
        <p:spPr>
          <a:xfrm>
            <a:off x="5508104" y="162880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Concept1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58" name="Flowchart: Alternate Process 157"/>
          <p:cNvSpPr/>
          <p:nvPr/>
        </p:nvSpPr>
        <p:spPr>
          <a:xfrm>
            <a:off x="5515871" y="306896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Concept1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59" name="Flowchart: Alternate Process 158"/>
          <p:cNvSpPr/>
          <p:nvPr/>
        </p:nvSpPr>
        <p:spPr>
          <a:xfrm>
            <a:off x="4042021" y="2356396"/>
            <a:ext cx="1008112" cy="4320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Find Corresponding Concepts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68" name="Flowchart: Document 167"/>
          <p:cNvSpPr/>
          <p:nvPr/>
        </p:nvSpPr>
        <p:spPr>
          <a:xfrm>
            <a:off x="3275856" y="3969060"/>
            <a:ext cx="864096" cy="64807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170" name="Straight Arrow Connector 169"/>
          <p:cNvCxnSpPr>
            <a:stCxn id="5" idx="4"/>
            <a:endCxn id="168" idx="1"/>
          </p:cNvCxnSpPr>
          <p:nvPr/>
        </p:nvCxnSpPr>
        <p:spPr>
          <a:xfrm>
            <a:off x="3059832" y="4293096"/>
            <a:ext cx="21602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72"/>
          <p:cNvCxnSpPr>
            <a:stCxn id="6" idx="3"/>
          </p:cNvCxnSpPr>
          <p:nvPr/>
        </p:nvCxnSpPr>
        <p:spPr>
          <a:xfrm>
            <a:off x="3563888" y="2564904"/>
            <a:ext cx="72008" cy="140415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Elbow Connector 178"/>
          <p:cNvCxnSpPr>
            <a:endCxn id="93" idx="1"/>
          </p:cNvCxnSpPr>
          <p:nvPr/>
        </p:nvCxnSpPr>
        <p:spPr>
          <a:xfrm rot="5400000" flipH="1" flipV="1">
            <a:off x="2940800" y="2755944"/>
            <a:ext cx="2124236" cy="30199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endCxn id="94" idx="1"/>
          </p:cNvCxnSpPr>
          <p:nvPr/>
        </p:nvCxnSpPr>
        <p:spPr>
          <a:xfrm>
            <a:off x="3851920" y="3284984"/>
            <a:ext cx="30199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stCxn id="93" idx="2"/>
            <a:endCxn id="159" idx="0"/>
          </p:cNvCxnSpPr>
          <p:nvPr/>
        </p:nvCxnSpPr>
        <p:spPr>
          <a:xfrm>
            <a:off x="4546077" y="2060848"/>
            <a:ext cx="0" cy="2955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>
            <a:stCxn id="94" idx="0"/>
            <a:endCxn id="159" idx="2"/>
          </p:cNvCxnSpPr>
          <p:nvPr/>
        </p:nvCxnSpPr>
        <p:spPr>
          <a:xfrm flipV="1">
            <a:off x="4546077" y="2788444"/>
            <a:ext cx="0" cy="2805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Elbow Connector 188"/>
          <p:cNvCxnSpPr/>
          <p:nvPr/>
        </p:nvCxnSpPr>
        <p:spPr>
          <a:xfrm>
            <a:off x="5076056" y="2564904"/>
            <a:ext cx="72008" cy="140415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190"/>
          <p:cNvCxnSpPr>
            <a:endCxn id="157" idx="1"/>
          </p:cNvCxnSpPr>
          <p:nvPr/>
        </p:nvCxnSpPr>
        <p:spPr>
          <a:xfrm rot="5400000" flipH="1" flipV="1">
            <a:off x="4337974" y="2798930"/>
            <a:ext cx="2124236" cy="216024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>
            <a:endCxn id="158" idx="1"/>
          </p:cNvCxnSpPr>
          <p:nvPr/>
        </p:nvCxnSpPr>
        <p:spPr>
          <a:xfrm>
            <a:off x="5292080" y="3281620"/>
            <a:ext cx="223791" cy="33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Elbow Connector 198"/>
          <p:cNvCxnSpPr>
            <a:stCxn id="157" idx="3"/>
            <a:endCxn id="78" idx="1"/>
          </p:cNvCxnSpPr>
          <p:nvPr/>
        </p:nvCxnSpPr>
        <p:spPr>
          <a:xfrm>
            <a:off x="6292425" y="1844824"/>
            <a:ext cx="378329" cy="81847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Elbow Connector 200"/>
          <p:cNvCxnSpPr>
            <a:stCxn id="158" idx="3"/>
            <a:endCxn id="78" idx="1"/>
          </p:cNvCxnSpPr>
          <p:nvPr/>
        </p:nvCxnSpPr>
        <p:spPr>
          <a:xfrm flipV="1">
            <a:off x="6300192" y="2663298"/>
            <a:ext cx="370562" cy="62168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stCxn id="7" idx="2"/>
            <a:endCxn id="10" idx="3"/>
          </p:cNvCxnSpPr>
          <p:nvPr/>
        </p:nvCxnSpPr>
        <p:spPr>
          <a:xfrm flipH="1">
            <a:off x="5652120" y="4293096"/>
            <a:ext cx="28803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Flowchart: Alternate Process 207"/>
          <p:cNvSpPr/>
          <p:nvPr/>
        </p:nvSpPr>
        <p:spPr>
          <a:xfrm>
            <a:off x="6812015" y="1635529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Parameter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matched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209" name="Flowchart: Alternate Process 208"/>
          <p:cNvSpPr/>
          <p:nvPr/>
        </p:nvSpPr>
        <p:spPr>
          <a:xfrm>
            <a:off x="6822135" y="3138686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Fail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7164288" y="2204864"/>
            <a:ext cx="3263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Y</a:t>
            </a:r>
            <a:r>
              <a:rPr lang="en-US" sz="700" b="1" dirty="0" smtClean="0"/>
              <a:t>es</a:t>
            </a:r>
            <a:endParaRPr lang="en-NZ" sz="700" b="1" dirty="0"/>
          </a:p>
        </p:txBody>
      </p:sp>
      <p:cxnSp>
        <p:nvCxnSpPr>
          <p:cNvPr id="224" name="Straight Arrow Connector 223"/>
          <p:cNvCxnSpPr>
            <a:stCxn id="78" idx="0"/>
            <a:endCxn id="208" idx="2"/>
          </p:cNvCxnSpPr>
          <p:nvPr/>
        </p:nvCxnSpPr>
        <p:spPr>
          <a:xfrm flipH="1" flipV="1">
            <a:off x="7204176" y="2067577"/>
            <a:ext cx="1377" cy="37593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>
            <a:stCxn id="78" idx="2"/>
            <a:endCxn id="209" idx="0"/>
          </p:cNvCxnSpPr>
          <p:nvPr/>
        </p:nvCxnSpPr>
        <p:spPr>
          <a:xfrm>
            <a:off x="7205553" y="2883080"/>
            <a:ext cx="8743" cy="25560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Box 227"/>
          <p:cNvSpPr txBox="1"/>
          <p:nvPr/>
        </p:nvSpPr>
        <p:spPr>
          <a:xfrm>
            <a:off x="7164288" y="2868905"/>
            <a:ext cx="3263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 smtClean="0"/>
              <a:t>No</a:t>
            </a:r>
            <a:endParaRPr lang="en-NZ" sz="700" b="1" dirty="0"/>
          </a:p>
        </p:txBody>
      </p:sp>
      <p:sp>
        <p:nvSpPr>
          <p:cNvPr id="229" name="TextBox 228"/>
          <p:cNvSpPr txBox="1"/>
          <p:nvPr/>
        </p:nvSpPr>
        <p:spPr>
          <a:xfrm>
            <a:off x="6856268" y="2453407"/>
            <a:ext cx="74006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 smtClean="0"/>
              <a:t>Exist</a:t>
            </a:r>
          </a:p>
          <a:p>
            <a:pPr algn="ctr"/>
            <a:r>
              <a:rPr lang="en-US" sz="800" b="1" dirty="0" smtClean="0"/>
              <a:t>Relationship</a:t>
            </a:r>
            <a:endParaRPr lang="en-NZ" sz="800" b="1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72435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-5077072" y="-3195736"/>
            <a:ext cx="23762640" cy="16465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05064" y="-2619672"/>
            <a:ext cx="7734300" cy="40513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612" y="-2619672"/>
            <a:ext cx="7797800" cy="4013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5788" y="-2721272"/>
            <a:ext cx="7835900" cy="411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071292" y="1457300"/>
            <a:ext cx="7797800" cy="37719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6508" y="1412775"/>
            <a:ext cx="7822156" cy="38284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8488" y="1442291"/>
            <a:ext cx="7810500" cy="381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085308" y="5241180"/>
            <a:ext cx="7785100" cy="33147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71800" y="5229200"/>
            <a:ext cx="7797800" cy="33655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95544" y="5301054"/>
            <a:ext cx="7874000" cy="34036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5097464" y="8555328"/>
            <a:ext cx="7823200" cy="4622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71800" y="8606680"/>
            <a:ext cx="7835900" cy="46482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4336" y="8723601"/>
            <a:ext cx="7823200" cy="4546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-1169008" y="-3061012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Task1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804248" y="-3123728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Task2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4182320" y="-3090604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096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9920" y="-5139952"/>
            <a:ext cx="7988300" cy="640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39876" y="-5139952"/>
            <a:ext cx="7988300" cy="6400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424" y="-5139952"/>
            <a:ext cx="7988300" cy="6400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6724" y="-5139952"/>
            <a:ext cx="7988300" cy="6400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709920" y="7661648"/>
            <a:ext cx="7988300" cy="6400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753873" y="7661648"/>
            <a:ext cx="7988300" cy="6400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8424" y="7661648"/>
            <a:ext cx="7988300" cy="6400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86012" y="7628384"/>
            <a:ext cx="7988300" cy="6400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2709920" y="1260848"/>
            <a:ext cx="7988300" cy="6400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4781055" y="1260848"/>
            <a:ext cx="7988300" cy="6400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21444" y="1260848"/>
            <a:ext cx="7988300" cy="6400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91488" y="1227177"/>
            <a:ext cx="7988300" cy="6400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2691461" y="14015190"/>
            <a:ext cx="7988300" cy="6400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4781055" y="14062448"/>
            <a:ext cx="7988300" cy="6400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89190" y="14062448"/>
            <a:ext cx="7988300" cy="6400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158830" y="13995106"/>
            <a:ext cx="7988300" cy="6400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12687204" y="20418022"/>
            <a:ext cx="7988300" cy="6400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4728517" y="20393377"/>
            <a:ext cx="7988300" cy="6400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248424" y="20320454"/>
            <a:ext cx="7988300" cy="6400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141182" y="20320454"/>
            <a:ext cx="7988300" cy="64008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-12709920" y="-4778897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1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-12755156" y="1365922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2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-12709920" y="7791871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3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-12721282" y="14169349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4</a:t>
            </a:r>
            <a:endParaRPr lang="en-US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-12670166" y="20677050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5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49702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" t="1632" r="1245" b="1615"/>
          <a:stretch/>
        </p:blipFill>
        <p:spPr bwMode="auto">
          <a:xfrm>
            <a:off x="952500" y="857250"/>
            <a:ext cx="7972425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79812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Problem1</a:t>
            </a:r>
            <a:endParaRPr lang="en-NZ" i="1" dirty="0"/>
          </a:p>
        </p:txBody>
      </p:sp>
      <p:sp>
        <p:nvSpPr>
          <p:cNvPr id="7" name="TextBox 6"/>
          <p:cNvSpPr txBox="1"/>
          <p:nvPr/>
        </p:nvSpPr>
        <p:spPr>
          <a:xfrm>
            <a:off x="4824028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Problem2</a:t>
            </a:r>
            <a:endParaRPr lang="en-NZ" i="1" dirty="0"/>
          </a:p>
        </p:txBody>
      </p:sp>
      <p:sp>
        <p:nvSpPr>
          <p:cNvPr id="8" name="TextBox 7"/>
          <p:cNvSpPr txBox="1"/>
          <p:nvPr/>
        </p:nvSpPr>
        <p:spPr>
          <a:xfrm>
            <a:off x="6624228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Problem3</a:t>
            </a:r>
            <a:endParaRPr lang="en-NZ" i="1" dirty="0"/>
          </a:p>
        </p:txBody>
      </p:sp>
    </p:spTree>
    <p:extLst>
      <p:ext uri="{BB962C8B-B14F-4D97-AF65-F5344CB8AC3E}">
        <p14:creationId xmlns:p14="http://schemas.microsoft.com/office/powerpoint/2010/main" val="3000812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2807804" y="18864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995936" y="55172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123728" y="112474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23528" y="2708920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23528" y="184482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403648" y="3573016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403648" y="4437112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>
            <a:off x="3239852" y="620688"/>
            <a:ext cx="0" cy="5040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4"/>
            <a:endCxn id="10" idx="0"/>
          </p:cNvCxnSpPr>
          <p:nvPr/>
        </p:nvCxnSpPr>
        <p:spPr>
          <a:xfrm flipH="1">
            <a:off x="1439652" y="1556792"/>
            <a:ext cx="180020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4"/>
            <a:endCxn id="9" idx="0"/>
          </p:cNvCxnSpPr>
          <p:nvPr/>
        </p:nvCxnSpPr>
        <p:spPr>
          <a:xfrm>
            <a:off x="1439652" y="2276872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11" idx="0"/>
          </p:cNvCxnSpPr>
          <p:nvPr/>
        </p:nvCxnSpPr>
        <p:spPr>
          <a:xfrm flipH="1">
            <a:off x="2519772" y="1556792"/>
            <a:ext cx="720080" cy="20162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" idx="4"/>
            <a:endCxn id="11" idx="0"/>
          </p:cNvCxnSpPr>
          <p:nvPr/>
        </p:nvCxnSpPr>
        <p:spPr>
          <a:xfrm>
            <a:off x="1439652" y="3140968"/>
            <a:ext cx="108012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4"/>
            <a:endCxn id="12" idx="0"/>
          </p:cNvCxnSpPr>
          <p:nvPr/>
        </p:nvCxnSpPr>
        <p:spPr>
          <a:xfrm>
            <a:off x="2519772" y="4005064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4"/>
            <a:endCxn id="7" idx="0"/>
          </p:cNvCxnSpPr>
          <p:nvPr/>
        </p:nvCxnSpPr>
        <p:spPr>
          <a:xfrm>
            <a:off x="2519772" y="4869160"/>
            <a:ext cx="1908212" cy="6480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4"/>
            <a:endCxn id="7" idx="0"/>
          </p:cNvCxnSpPr>
          <p:nvPr/>
        </p:nvCxnSpPr>
        <p:spPr>
          <a:xfrm>
            <a:off x="3239852" y="1556792"/>
            <a:ext cx="1188132" cy="39604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499992" y="2060848"/>
            <a:ext cx="3744416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sz="1050" dirty="0" smtClean="0"/>
              <a:t>WG = (V, E) </a:t>
            </a:r>
          </a:p>
          <a:p>
            <a:r>
              <a:rPr lang="nn-NO" sz="1050" dirty="0" smtClean="0"/>
              <a:t>V : ([</a:t>
            </a:r>
            <a:r>
              <a:rPr lang="nn-NO" sz="1050" dirty="0"/>
              <a:t>startNode, serv129936728, serv1584736571, serv961485018, </a:t>
            </a:r>
            <a:r>
              <a:rPr lang="nn-NO" sz="1050" dirty="0" smtClean="0"/>
              <a:t>serv268801194, serv1723601037</a:t>
            </a:r>
            <a:r>
              <a:rPr lang="nn-NO" sz="1050" dirty="0"/>
              <a:t>, endNode</a:t>
            </a:r>
            <a:r>
              <a:rPr lang="nn-NO" sz="1050" dirty="0" smtClean="0"/>
              <a:t>],</a:t>
            </a:r>
          </a:p>
          <a:p>
            <a:endParaRPr lang="nn-NO" sz="1050" dirty="0" smtClean="0"/>
          </a:p>
          <a:p>
            <a:r>
              <a:rPr lang="nn-NO" sz="1050" dirty="0" smtClean="0"/>
              <a:t>E:  (e1, e2. e3. e4, e5, e6, e6, e7, e8, e9) </a:t>
            </a:r>
          </a:p>
          <a:p>
            <a:endParaRPr lang="nn-NO" sz="1050" dirty="0" smtClean="0"/>
          </a:p>
          <a:p>
            <a:r>
              <a:rPr lang="nn-NO" sz="1050" dirty="0" smtClean="0"/>
              <a:t>e1: (</a:t>
            </a:r>
            <a:r>
              <a:rPr lang="nn-NO" sz="1050" dirty="0"/>
              <a:t>startNode,serv129936728</a:t>
            </a:r>
            <a:r>
              <a:rPr lang="nn-NO" sz="1050" dirty="0" smtClean="0"/>
              <a:t>) =  0.5;0.816117</a:t>
            </a:r>
          </a:p>
          <a:p>
            <a:r>
              <a:rPr lang="nn-NO" sz="1050" dirty="0" smtClean="0"/>
              <a:t>e2: (serv129936728,serv1584736571) =  0.833333;0.944444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3: (</a:t>
            </a:r>
            <a:r>
              <a:rPr lang="nn-NO" sz="1050" dirty="0"/>
              <a:t>serv1584736571,serv961485018</a:t>
            </a:r>
            <a:r>
              <a:rPr lang="nn-NO" sz="1050" dirty="0" smtClean="0"/>
              <a:t>) = 0.75;0.949494</a:t>
            </a:r>
          </a:p>
          <a:p>
            <a:r>
              <a:rPr lang="nn-NO" sz="1050" dirty="0" smtClean="0"/>
              <a:t>e4: (</a:t>
            </a:r>
            <a:r>
              <a:rPr lang="nn-NO" sz="1050" dirty="0"/>
              <a:t>serv961485018,serv268801194</a:t>
            </a:r>
            <a:r>
              <a:rPr lang="nn-NO" sz="1050" dirty="0" smtClean="0"/>
              <a:t>) = 0.5;0.888888</a:t>
            </a:r>
          </a:p>
          <a:p>
            <a:r>
              <a:rPr lang="nn-NO" sz="1050" dirty="0"/>
              <a:t>e5: (serv129936728,serv268801194) = </a:t>
            </a:r>
            <a:r>
              <a:rPr lang="nn-NO" sz="1050" dirty="0" smtClean="0"/>
              <a:t>0.5;0.833333</a:t>
            </a:r>
          </a:p>
          <a:p>
            <a:r>
              <a:rPr lang="nn-NO" sz="1050" dirty="0" smtClean="0"/>
              <a:t>e</a:t>
            </a:r>
            <a:r>
              <a:rPr lang="nn-NO" sz="1050" dirty="0"/>
              <a:t>6</a:t>
            </a:r>
            <a:r>
              <a:rPr lang="nn-NO" sz="1050" dirty="0" smtClean="0"/>
              <a:t>: (</a:t>
            </a:r>
            <a:r>
              <a:rPr lang="nn-NO" sz="1050" dirty="0"/>
              <a:t>serv268801194,serv1723601037</a:t>
            </a:r>
            <a:r>
              <a:rPr lang="nn-NO" sz="1050" dirty="0" smtClean="0"/>
              <a:t>) = 0.833333;0.944444</a:t>
            </a:r>
          </a:p>
          <a:p>
            <a:r>
              <a:rPr lang="nn-NO" sz="1050" dirty="0"/>
              <a:t>e7: (serv1723601037,endNode) = </a:t>
            </a:r>
            <a:r>
              <a:rPr lang="nn-NO" sz="1050" dirty="0" smtClean="0"/>
              <a:t>0.5;0.851851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8: (</a:t>
            </a:r>
            <a:r>
              <a:rPr lang="nn-NO" sz="1050" dirty="0"/>
              <a:t>serv129936728,endNode</a:t>
            </a:r>
            <a:r>
              <a:rPr lang="nn-NO" sz="1050" dirty="0" smtClean="0"/>
              <a:t>) = 1.0;1.0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15816" y="62954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1979712" y="141277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1115616" y="227687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1331640" y="32849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2123728" y="4026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e6</a:t>
            </a:r>
            <a:endParaRPr lang="en-NZ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771800" y="251438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e5</a:t>
            </a:r>
            <a:endParaRPr lang="en-NZ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3779912" y="337847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e8</a:t>
            </a:r>
            <a:endParaRPr lang="en-NZ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3059832" y="50851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e7</a:t>
            </a:r>
            <a:endParaRPr lang="en-NZ" sz="1600" dirty="0"/>
          </a:p>
        </p:txBody>
      </p:sp>
      <p:sp>
        <p:nvSpPr>
          <p:cNvPr id="36" name="Rectangle 35"/>
          <p:cNvSpPr/>
          <p:nvPr/>
        </p:nvSpPr>
        <p:spPr>
          <a:xfrm>
            <a:off x="2956734" y="260648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2610683" y="1196752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serv129936728</a:t>
            </a:r>
            <a:endParaRPr lang="nn-NO" sz="1400" dirty="0"/>
          </a:p>
        </p:txBody>
      </p:sp>
      <p:sp>
        <p:nvSpPr>
          <p:cNvPr id="38" name="Rectangle 37"/>
          <p:cNvSpPr/>
          <p:nvPr/>
        </p:nvSpPr>
        <p:spPr>
          <a:xfrm>
            <a:off x="755576" y="1897087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serv1584736571</a:t>
            </a:r>
            <a:endParaRPr lang="nn-NO" sz="1400" dirty="0"/>
          </a:p>
        </p:txBody>
      </p:sp>
      <p:sp>
        <p:nvSpPr>
          <p:cNvPr id="39" name="Rectangle 38"/>
          <p:cNvSpPr/>
          <p:nvPr/>
        </p:nvSpPr>
        <p:spPr>
          <a:xfrm>
            <a:off x="755576" y="2761183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serv961485018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907704" y="3645024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serv268801194</a:t>
            </a:r>
            <a:endParaRPr lang="nn-NO" sz="1400" dirty="0"/>
          </a:p>
        </p:txBody>
      </p:sp>
      <p:sp>
        <p:nvSpPr>
          <p:cNvPr id="44" name="Rectangle 43"/>
          <p:cNvSpPr/>
          <p:nvPr/>
        </p:nvSpPr>
        <p:spPr>
          <a:xfrm>
            <a:off x="1907704" y="4509120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serv1723601037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233448" y="56002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</p:spTree>
    <p:extLst>
      <p:ext uri="{BB962C8B-B14F-4D97-AF65-F5344CB8AC3E}">
        <p14:creationId xmlns:p14="http://schemas.microsoft.com/office/powerpoint/2010/main" val="2104732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2305</TotalTime>
  <Words>1406</Words>
  <Application>Microsoft Macintosh PowerPoint</Application>
  <PresentationFormat>On-screen Show (4:3)</PresentationFormat>
  <Paragraphs>603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Calibri</vt:lpstr>
      <vt:lpstr>Cambria Math</vt:lpstr>
      <vt:lpstr>宋体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Victoria University</Company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Chen Wang</cp:lastModifiedBy>
  <cp:revision>173</cp:revision>
  <dcterms:created xsi:type="dcterms:W3CDTF">2016-09-09T07:20:45Z</dcterms:created>
  <dcterms:modified xsi:type="dcterms:W3CDTF">2017-01-26T04:23:42Z</dcterms:modified>
</cp:coreProperties>
</file>